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92" r:id="rId3"/>
    <p:sldId id="394" r:id="rId4"/>
    <p:sldId id="395" r:id="rId5"/>
    <p:sldId id="440" r:id="rId6"/>
    <p:sldId id="396" r:id="rId7"/>
    <p:sldId id="437" r:id="rId8"/>
    <p:sldId id="397" r:id="rId9"/>
    <p:sldId id="398" r:id="rId10"/>
    <p:sldId id="399" r:id="rId11"/>
    <p:sldId id="439" r:id="rId12"/>
    <p:sldId id="441" r:id="rId13"/>
    <p:sldId id="400" r:id="rId14"/>
    <p:sldId id="401" r:id="rId15"/>
    <p:sldId id="402" r:id="rId16"/>
    <p:sldId id="403" r:id="rId17"/>
    <p:sldId id="404" r:id="rId18"/>
    <p:sldId id="405" r:id="rId19"/>
    <p:sldId id="406" r:id="rId20"/>
    <p:sldId id="435" r:id="rId21"/>
    <p:sldId id="407" r:id="rId22"/>
    <p:sldId id="408" r:id="rId23"/>
    <p:sldId id="433" r:id="rId24"/>
    <p:sldId id="409" r:id="rId25"/>
    <p:sldId id="434" r:id="rId26"/>
    <p:sldId id="411" r:id="rId27"/>
    <p:sldId id="43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6B7AD04-E1A5-4780-A036-6F823A8B4981}">
          <p14:sldIdLst>
            <p14:sldId id="256"/>
            <p14:sldId id="392"/>
            <p14:sldId id="394"/>
            <p14:sldId id="395"/>
            <p14:sldId id="440"/>
            <p14:sldId id="396"/>
            <p14:sldId id="437"/>
            <p14:sldId id="397"/>
            <p14:sldId id="398"/>
            <p14:sldId id="399"/>
            <p14:sldId id="439"/>
            <p14:sldId id="441"/>
            <p14:sldId id="400"/>
            <p14:sldId id="401"/>
            <p14:sldId id="402"/>
            <p14:sldId id="403"/>
            <p14:sldId id="404"/>
            <p14:sldId id="405"/>
            <p14:sldId id="406"/>
            <p14:sldId id="435"/>
            <p14:sldId id="407"/>
            <p14:sldId id="408"/>
            <p14:sldId id="433"/>
            <p14:sldId id="409"/>
            <p14:sldId id="434"/>
            <p14:sldId id="411"/>
            <p14:sldId id="43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C44825-29C7-44AB-B667-3EF7AEA5CB4D}" type="datetimeFigureOut">
              <a:rPr lang="en-US" smtClean="0"/>
              <a:t>11/27/2017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929754-3F32-467B-8393-62C16DF663F4}" type="slidenum">
              <a:rPr lang="en-US" smtClean="0"/>
              <a:t>‹#›</a:t>
            </a:fld>
            <a:endParaRPr lang="en-US"/>
          </a:p>
        </p:txBody>
      </p:sp>
    </p:spTree>
    <p:extLst>
      <p:ext uri="{BB962C8B-B14F-4D97-AF65-F5344CB8AC3E}">
        <p14:creationId xmlns:p14="http://schemas.microsoft.com/office/powerpoint/2010/main" val="385776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FD430D-263A-46E4-ADE9-0C4CB21C29C9}"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1264A-1246-4866-9556-DC756718F0C5}" type="slidenum">
              <a:rPr lang="en-US" smtClean="0"/>
              <a:t>‹#›</a:t>
            </a:fld>
            <a:endParaRPr lang="en-US"/>
          </a:p>
        </p:txBody>
      </p:sp>
    </p:spTree>
    <p:extLst>
      <p:ext uri="{BB962C8B-B14F-4D97-AF65-F5344CB8AC3E}">
        <p14:creationId xmlns:p14="http://schemas.microsoft.com/office/powerpoint/2010/main" val="3881070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D430D-263A-46E4-ADE9-0C4CB21C29C9}"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1264A-1246-4866-9556-DC756718F0C5}" type="slidenum">
              <a:rPr lang="en-US" smtClean="0"/>
              <a:t>‹#›</a:t>
            </a:fld>
            <a:endParaRPr lang="en-US"/>
          </a:p>
        </p:txBody>
      </p:sp>
    </p:spTree>
    <p:extLst>
      <p:ext uri="{BB962C8B-B14F-4D97-AF65-F5344CB8AC3E}">
        <p14:creationId xmlns:p14="http://schemas.microsoft.com/office/powerpoint/2010/main" val="856185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D430D-263A-46E4-ADE9-0C4CB21C29C9}"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1264A-1246-4866-9556-DC756718F0C5}" type="slidenum">
              <a:rPr lang="en-US" smtClean="0"/>
              <a:t>‹#›</a:t>
            </a:fld>
            <a:endParaRPr lang="en-US"/>
          </a:p>
        </p:txBody>
      </p:sp>
    </p:spTree>
    <p:extLst>
      <p:ext uri="{BB962C8B-B14F-4D97-AF65-F5344CB8AC3E}">
        <p14:creationId xmlns:p14="http://schemas.microsoft.com/office/powerpoint/2010/main" val="1011742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D430D-263A-46E4-ADE9-0C4CB21C29C9}"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1264A-1246-4866-9556-DC756718F0C5}" type="slidenum">
              <a:rPr lang="en-US" smtClean="0"/>
              <a:t>‹#›</a:t>
            </a:fld>
            <a:endParaRPr lang="en-US"/>
          </a:p>
        </p:txBody>
      </p:sp>
    </p:spTree>
    <p:extLst>
      <p:ext uri="{BB962C8B-B14F-4D97-AF65-F5344CB8AC3E}">
        <p14:creationId xmlns:p14="http://schemas.microsoft.com/office/powerpoint/2010/main" val="3426458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FD430D-263A-46E4-ADE9-0C4CB21C29C9}"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1264A-1246-4866-9556-DC756718F0C5}" type="slidenum">
              <a:rPr lang="en-US" smtClean="0"/>
              <a:t>‹#›</a:t>
            </a:fld>
            <a:endParaRPr lang="en-US"/>
          </a:p>
        </p:txBody>
      </p:sp>
    </p:spTree>
    <p:extLst>
      <p:ext uri="{BB962C8B-B14F-4D97-AF65-F5344CB8AC3E}">
        <p14:creationId xmlns:p14="http://schemas.microsoft.com/office/powerpoint/2010/main" val="2078044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FD430D-263A-46E4-ADE9-0C4CB21C29C9}" type="datetimeFigureOut">
              <a:rPr lang="en-US" smtClean="0"/>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F1264A-1246-4866-9556-DC756718F0C5}" type="slidenum">
              <a:rPr lang="en-US" smtClean="0"/>
              <a:t>‹#›</a:t>
            </a:fld>
            <a:endParaRPr lang="en-US"/>
          </a:p>
        </p:txBody>
      </p:sp>
    </p:spTree>
    <p:extLst>
      <p:ext uri="{BB962C8B-B14F-4D97-AF65-F5344CB8AC3E}">
        <p14:creationId xmlns:p14="http://schemas.microsoft.com/office/powerpoint/2010/main" val="2404102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FD430D-263A-46E4-ADE9-0C4CB21C29C9}" type="datetimeFigureOut">
              <a:rPr lang="en-US" smtClean="0"/>
              <a:t>11/27/2017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F1264A-1246-4866-9556-DC756718F0C5}" type="slidenum">
              <a:rPr lang="en-US" smtClean="0"/>
              <a:t>‹#›</a:t>
            </a:fld>
            <a:endParaRPr lang="en-US"/>
          </a:p>
        </p:txBody>
      </p:sp>
    </p:spTree>
    <p:extLst>
      <p:ext uri="{BB962C8B-B14F-4D97-AF65-F5344CB8AC3E}">
        <p14:creationId xmlns:p14="http://schemas.microsoft.com/office/powerpoint/2010/main" val="155803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FD430D-263A-46E4-ADE9-0C4CB21C29C9}" type="datetimeFigureOut">
              <a:rPr lang="en-US" smtClean="0"/>
              <a:t>11/27/2017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F1264A-1246-4866-9556-DC756718F0C5}" type="slidenum">
              <a:rPr lang="en-US" smtClean="0"/>
              <a:t>‹#›</a:t>
            </a:fld>
            <a:endParaRPr lang="en-US"/>
          </a:p>
        </p:txBody>
      </p:sp>
    </p:spTree>
    <p:extLst>
      <p:ext uri="{BB962C8B-B14F-4D97-AF65-F5344CB8AC3E}">
        <p14:creationId xmlns:p14="http://schemas.microsoft.com/office/powerpoint/2010/main" val="671003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D430D-263A-46E4-ADE9-0C4CB21C29C9}" type="datetimeFigureOut">
              <a:rPr lang="en-US" smtClean="0"/>
              <a:t>11/27/2017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F1264A-1246-4866-9556-DC756718F0C5}" type="slidenum">
              <a:rPr lang="en-US" smtClean="0"/>
              <a:t>‹#›</a:t>
            </a:fld>
            <a:endParaRPr lang="en-US"/>
          </a:p>
        </p:txBody>
      </p:sp>
    </p:spTree>
    <p:extLst>
      <p:ext uri="{BB962C8B-B14F-4D97-AF65-F5344CB8AC3E}">
        <p14:creationId xmlns:p14="http://schemas.microsoft.com/office/powerpoint/2010/main" val="985826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FD430D-263A-46E4-ADE9-0C4CB21C29C9}" type="datetimeFigureOut">
              <a:rPr lang="en-US" smtClean="0"/>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F1264A-1246-4866-9556-DC756718F0C5}" type="slidenum">
              <a:rPr lang="en-US" smtClean="0"/>
              <a:t>‹#›</a:t>
            </a:fld>
            <a:endParaRPr lang="en-US"/>
          </a:p>
        </p:txBody>
      </p:sp>
    </p:spTree>
    <p:extLst>
      <p:ext uri="{BB962C8B-B14F-4D97-AF65-F5344CB8AC3E}">
        <p14:creationId xmlns:p14="http://schemas.microsoft.com/office/powerpoint/2010/main" val="1282084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FD430D-263A-46E4-ADE9-0C4CB21C29C9}" type="datetimeFigureOut">
              <a:rPr lang="en-US" smtClean="0"/>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F1264A-1246-4866-9556-DC756718F0C5}" type="slidenum">
              <a:rPr lang="en-US" smtClean="0"/>
              <a:t>‹#›</a:t>
            </a:fld>
            <a:endParaRPr lang="en-US"/>
          </a:p>
        </p:txBody>
      </p:sp>
    </p:spTree>
    <p:extLst>
      <p:ext uri="{BB962C8B-B14F-4D97-AF65-F5344CB8AC3E}">
        <p14:creationId xmlns:p14="http://schemas.microsoft.com/office/powerpoint/2010/main" val="480270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D430D-263A-46E4-ADE9-0C4CB21C29C9}" type="datetimeFigureOut">
              <a:rPr lang="en-US" smtClean="0"/>
              <a:t>11/27/2017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1264A-1246-4866-9556-DC756718F0C5}" type="slidenum">
              <a:rPr lang="en-US" smtClean="0"/>
              <a:t>‹#›</a:t>
            </a:fld>
            <a:endParaRPr lang="en-US"/>
          </a:p>
        </p:txBody>
      </p:sp>
    </p:spTree>
    <p:extLst>
      <p:ext uri="{BB962C8B-B14F-4D97-AF65-F5344CB8AC3E}">
        <p14:creationId xmlns:p14="http://schemas.microsoft.com/office/powerpoint/2010/main" val="1056851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b="1" dirty="0" smtClean="0">
                <a:solidFill>
                  <a:schemeClr val="accent5"/>
                </a:solidFill>
              </a:rPr>
              <a:t>Öğretim İlke ve Yöntemleri</a:t>
            </a:r>
            <a:endParaRPr lang="en-US" b="1" dirty="0">
              <a:solidFill>
                <a:schemeClr val="accent5"/>
              </a:solidFill>
            </a:endParaRPr>
          </a:p>
        </p:txBody>
      </p:sp>
      <p:sp>
        <p:nvSpPr>
          <p:cNvPr id="3" name="Subtitle 2"/>
          <p:cNvSpPr>
            <a:spLocks noGrp="1"/>
          </p:cNvSpPr>
          <p:nvPr>
            <p:ph type="subTitle" idx="1"/>
          </p:nvPr>
        </p:nvSpPr>
        <p:spPr/>
        <p:txBody>
          <a:bodyPr/>
          <a:lstStyle/>
          <a:p>
            <a:r>
              <a:rPr lang="tr-TR" dirty="0" smtClean="0"/>
              <a:t>Yrd. Doç. Dr. Erkan Atalmış</a:t>
            </a:r>
          </a:p>
          <a:p>
            <a:r>
              <a:rPr lang="tr-TR" i="1" dirty="0" smtClean="0"/>
              <a:t>10. Hafta</a:t>
            </a:r>
            <a:endParaRPr lang="en-US" i="1" dirty="0"/>
          </a:p>
        </p:txBody>
      </p:sp>
    </p:spTree>
    <p:extLst>
      <p:ext uri="{BB962C8B-B14F-4D97-AF65-F5344CB8AC3E}">
        <p14:creationId xmlns:p14="http://schemas.microsoft.com/office/powerpoint/2010/main" val="2573176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233" y="-151857"/>
            <a:ext cx="10515600" cy="1325563"/>
          </a:xfrm>
        </p:spPr>
        <p:txBody>
          <a:bodyPr>
            <a:normAutofit/>
          </a:bodyPr>
          <a:lstStyle/>
          <a:p>
            <a:pPr>
              <a:lnSpc>
                <a:spcPct val="100000"/>
              </a:lnSpc>
            </a:pPr>
            <a:r>
              <a:rPr lang="tr-TR" sz="3600" b="1" dirty="0" smtClean="0">
                <a:solidFill>
                  <a:schemeClr val="accent5"/>
                </a:solidFill>
              </a:rPr>
              <a:t>Yöntem Seçimini Etkileyen Faktörler</a:t>
            </a:r>
            <a:endParaRPr lang="tr-TR" sz="3600" b="1" dirty="0">
              <a:solidFill>
                <a:schemeClr val="accent5"/>
              </a:solidFill>
            </a:endParaRPr>
          </a:p>
        </p:txBody>
      </p:sp>
      <p:sp>
        <p:nvSpPr>
          <p:cNvPr id="3" name="Content Placeholder 2"/>
          <p:cNvSpPr>
            <a:spLocks noGrp="1"/>
          </p:cNvSpPr>
          <p:nvPr>
            <p:ph idx="1"/>
          </p:nvPr>
        </p:nvSpPr>
        <p:spPr>
          <a:xfrm>
            <a:off x="232012" y="1173706"/>
            <a:ext cx="11764370" cy="5445457"/>
          </a:xfrm>
        </p:spPr>
        <p:txBody>
          <a:bodyPr>
            <a:normAutofit/>
          </a:bodyPr>
          <a:lstStyle/>
          <a:p>
            <a:pPr>
              <a:lnSpc>
                <a:spcPct val="100000"/>
              </a:lnSpc>
            </a:pPr>
            <a:r>
              <a:rPr lang="tr-TR" sz="3200" dirty="0" smtClean="0"/>
              <a:t>Öğrenicinin gelişim özellikleri</a:t>
            </a:r>
          </a:p>
          <a:p>
            <a:pPr>
              <a:lnSpc>
                <a:spcPct val="100000"/>
              </a:lnSpc>
            </a:pPr>
            <a:r>
              <a:rPr lang="tr-TR" sz="3200" dirty="0" smtClean="0"/>
              <a:t>Öğrencinin hazırbulunuşluk düzeyleri</a:t>
            </a:r>
          </a:p>
          <a:p>
            <a:pPr>
              <a:lnSpc>
                <a:spcPct val="100000"/>
              </a:lnSpc>
            </a:pPr>
            <a:r>
              <a:rPr lang="tr-TR" sz="3200" dirty="0" smtClean="0"/>
              <a:t>Öğretmenin yönteme yatkınlığı</a:t>
            </a:r>
          </a:p>
          <a:p>
            <a:pPr>
              <a:lnSpc>
                <a:spcPct val="100000"/>
              </a:lnSpc>
            </a:pPr>
            <a:r>
              <a:rPr lang="tr-TR" sz="3200" dirty="0" smtClean="0"/>
              <a:t>Zaman ve maliyet</a:t>
            </a:r>
          </a:p>
          <a:p>
            <a:pPr>
              <a:lnSpc>
                <a:spcPct val="100000"/>
              </a:lnSpc>
            </a:pPr>
            <a:r>
              <a:rPr lang="tr-TR" sz="3200" dirty="0" smtClean="0"/>
              <a:t>Sınıf/öğrenci grubunun büyüklüğü</a:t>
            </a:r>
          </a:p>
          <a:p>
            <a:pPr>
              <a:lnSpc>
                <a:spcPct val="100000"/>
              </a:lnSpc>
            </a:pPr>
            <a:r>
              <a:rPr lang="tr-TR" sz="3200" dirty="0" smtClean="0"/>
              <a:t>Konunun özelliği</a:t>
            </a:r>
          </a:p>
          <a:p>
            <a:pPr>
              <a:lnSpc>
                <a:spcPct val="100000"/>
              </a:lnSpc>
            </a:pPr>
            <a:r>
              <a:rPr lang="tr-TR" sz="3200" dirty="0" smtClean="0"/>
              <a:t>Fiziksel imkanlar</a:t>
            </a:r>
          </a:p>
          <a:p>
            <a:pPr>
              <a:lnSpc>
                <a:spcPct val="100000"/>
              </a:lnSpc>
            </a:pPr>
            <a:r>
              <a:rPr lang="tr-TR" sz="3200" dirty="0" smtClean="0"/>
              <a:t>Öğretim sonucunda öğrenci de geliştirilmek istenen nitelikler</a:t>
            </a:r>
          </a:p>
          <a:p>
            <a:pPr marL="0" indent="0">
              <a:lnSpc>
                <a:spcPct val="100000"/>
              </a:lnSpc>
              <a:buNone/>
            </a:pPr>
            <a:endParaRPr lang="tr-TR" sz="2800" dirty="0" smtClean="0"/>
          </a:p>
          <a:p>
            <a:pPr marL="0" lvl="0" indent="0">
              <a:buNone/>
            </a:pPr>
            <a:endParaRPr lang="tr-TR" sz="2800" dirty="0" smtClean="0"/>
          </a:p>
          <a:p>
            <a:endParaRPr lang="en-US" dirty="0"/>
          </a:p>
        </p:txBody>
      </p:sp>
      <p:sp>
        <p:nvSpPr>
          <p:cNvPr id="4" name="AutoShape 2" descr="data:image/png;base64,iVBORw0KGgoAAAANSUhEUgAAAOEAAADhCAMAAAAJbSJIAAACB1BMVEX///9Jp91QrzH+7QFRsTFStDJKquFStTL/ywD/8wAAAAD/ygD/zQBLrOTkrQDQnACKhA+6jQ2akQ60hADKx8Una5G5tbJWWl5zbGYygq9CQkOjeQ5LrSrosADy8fAzgCxOpTH39vXj4eBIli41aSP/9wDAwMAtVB88eSdEqx/L5cIoSBwjOhrb2ddOqjAzhCiAgIA3byQfMBgvWx9EiyxKny4qTR09lsidnZ2oqKg6dybe3No4jb2zqhIoSRxFkiyt16B6enqtkg6thg9pZBt6che9rhAoUWknQ1TwvQbdrwoiOBnHlwtTZHDIoQ0xYSBhYWEvLy+HZQC2ogDw4gduu1eYdxV5XhKmjRFluUmcz4wANlHZ7NAdYQCsp2yoohksdwkAOQDAtg8hXHwAQWB3cgy7mg+mo4OqiTUdHR2VkIyFxXEodZ8QMkTYywi93rGpolQ/TTuCeF1hXRo1VWkcTgMqNj9jYE9aaVa7uKWDe4UALxkGEyUaRgOdgQ+ikXAxiAgALQA9KwtaPgA0NwBnTgxqSgpge4GhnGdQRVMHEwBrfVmKxnmSdjpOPhRbV06ljVxEWD5JRR+Bd2NyYTZAXzZyVxsqNSavpjeqhy2inVmTkX/Bv6ytqYM2Q01dV1NRiaKetZ07JQAnRAApS01/hDtfn1ZxjXgHWwA8NB1pWzpETRYvLg/X/847AAAgAElEQVR4nO19jUNaV7YvIB9+8OFBBAUhggomCsUoAiqxnCMoeIoEzIHUpFgwzISqaSdppunc0LTzvG96X5t+3Gmm9+bF3Hffu+/N3Jk/8q299znIx0EPxCSd91wtBtED+3f2Wuu31tprb2WyC7mQC7mQC7mQC7mQC7mQC/k7E4cpHKpELVbrsdVqtaT9obDZ63zbgzoncXhDfstOaX90JShX64jIgyuj+8N7G9GK2fH3jdPpraTXS6NBtU4NIq8X+B6Qruyvvxc1u972OLsV08iD0opc1wStCSfM5/66JfR3CNIbPRgONk9cO5jy0XWr+W2PuCNxmo9LQV0zOnW9NP1Ip94/8C+/7XFLFUdlY1+ua9RF5FyQdxkulUrDw6Mr4HZ0jfqr1gVLadPbHrsUAXyjcnU9OvAnexvvRf0hs8nrAlk2mcMVf/TB3vBoUFc30wijxf22x3+mVDZWTqYG4K0MH1jacILTG44+3IPprgMpH7Z63/iYOxHzwWhtvMiBlKyVMxTPYR7ZQC7pBOPeiOPNDLYLWbYMq0/wrZQs4VYSMImwH9BKneHqghuhNzHaLqSyHtTVZmJ/oyKibk7L8OieCC84zOkT56tW71t+iW7VZd2vzZ98+DgsGo1VQIl1G6JauBzdW6ndoF/iNJoP5LUpGLa284hWwKAebmOaDv9OTQl0+y9/YdYYLelqKnbcPjw5FSFgHFkPqgVrPPglkaPDOsoD1K2cql9nIIRgLz3M6wI41fC5D7Rb8R7zd16tLp3u6s9EiNRdMEf1sP98x9m1mHb42w6adUZIIgGhzJkWNB6M8RyH2b2Y9wQXM/wSO1CHZeegjYKdhtBVu8x8wOuEbsX6C0iQw3s63m7WeVhWiDZL4t7mNITHJ5fV7FodtL51lxouCWN5yDO8F72iPhD97VMQhjCdpvnv/CX1LwSimR+JbrQ2Eu8wvKReqYj9enuEjgN8pwSEoBo1iG9VUd28iur20ycvWvEr62KFifYIR5DpqYdPlNt0IMQ31nMftnQx7QgAo/WvYsUNpkUuaIvQS5S93ncu81GSekXsnd6MuDZ4r95EXC+DaGAlESBtEVrQJbq9hmAd3l5N7t/b4kWnlTh13XCTzbmI7h63XoIQ6kQQmontjjS9z0P+DpbeUnSTXml3i/2jaMD7reMKD+t08oetb3WM3+ig2W26Dnh3s/dWEv/QMJ4p9WjtztdqFc4NMuJWL+hfLx23uqAKuSOtEa2Xhyh/+BYcqpeoonpF8A6u9N5GlB9IeB9rXbT1MoeIi3XstNNqcNbE2wTffPzm5G1EfsyDcqCYpBZlEcbYE6lYmFpfG8GeaVg0puU1RTf8xk0xSoxQvSHUG0JY0wR+xoyhXmnWO4d1eHi9ORZwbrQwRf0HjfIf9IYL/4Tz5HXxZzTYEIIgBm9FaJXr1LpS82QhhGLzLVyDJWg5v9FLEOcx8XGjJ5YW5u/1ioUkGAdynfygadQ8rzczuH9fp27Pea4DXk/f6MpGhcCR1wVUAFqAiL/3Wh5Ymn28aRj/SstsVB48EA1jiZh5py3iml+b8M6vMQYBflY3eNfWpKAdQpnz1MGncWQh6ppfl4yQjxxtvPGugyaILdIW4eniIKzY3lTPXXhzaiGw2iyOtomVu0RI6BWczRsjxZfEzbQS2LIQireB2C1CmYV8YukNBW9ekvXi9Mgx8p6lLpD2HggQR8Su7Bihw/+eBVE9T06iGdlrkHSQUCG6oQ/heenliX0snwqxU4Thhyvw9oglXspPPvO1yzJ/PxEE9z4i6+COv+YLT53FzhCaHu6jxRodykX4hCz4Rtypf+XEsZmJC9CtbNTCRq9gi/uto+kEoStd4hNgnG2NEMXZewN1KT6KJCbhEAhCvl8zR9OGuh1E6QidtaU63T7mpGU8iW0KXOcrxHMLFmE6ECqbYI78/TXttIMoGaH54aiav3V7/Jvw1i9epTxXeUiGXxtlZUcoUAd3+ED7BGJTsCkRIWQgZLVUrd6vLeubsAdvk2OdpxA/U1/2qxkMTCyvqaY93habKjgSEVqCPL7RjbqskHBiuyTr/KSClUX+oD6QNFn2sU6pg8KcudfVYhClIXStk6g3uF6p/xScgMp166/b1xwTP9OkfmG8JFbnB8xCqbgBojSEDoQQ7DrdGIa68F1T77/mJIrEM63hk9O/F2zIB2sQS3UQJWppdF+n23/YUnMkrN+SXZ6zVHDxQi1SNHKlj1/W4zYLiloHUaovrRxbRcoyhHzVD16vmhJzb1ZSUakt2pRqtYyuI28sWHvPXGB9RXEQW5D2IbWFtxrEV0Mos6pfP+mTIUqlXQFirSr/ighDpL73XpeXSxJihpI5KSRA5JeHXxGhl9xf8Y6jcxJcMlSPSq7OnkDEPv4VEcpw1e215sHOBx2YIZaKYIsY4qsixH6ugxvcuTgwyel2OrikMsxD3HO/OkJiJOKe3GVyu03o4XoVJTaRvEJsCaX9qHiIur1w9B9IOnlw3OUsmHHgpm66Qw73o48L8Ug8HgGBr/HIxy+63eFAQsMOE22/AHFneIXM4QZELF3ZkqvU4spdj36OxLPlFJtMJAZ6tdqBpIFNlbPxSOFFNx+Bw+7W1YgzRICoXl8XEELa1014SThft3dSM/kgAugSgKtMJwYGBlJ0FqSc7IUXspGPO48N0sTSOx2cf59v49ogWFGVQN2mp+hUcb5HPJ0wO4/i2WSid0Cbyh72bKd6E/nDnimQnsN8oheBjHzQ6ULAsa7hAyTLCA9RvYG78nAdRL3TRR9wFL/LPp8FP4qnBpBmpg6npg4LKW2+b2oqTpeNPVN9tBYUtjeZ/dcOPwDzka7UubN6yUPUHSBLJpUeeRd9Mg187IqktKCY+fxgwWiM5eFfo9E4SP6Ff2iY3GS2Q0XFCzLd5KDH60ID6gY8IQi7KUj4iSPgI6QCmF5vam1tLRa7HxMe5Bt4kQH4A9lHnX0AocP1jle5IKs8gbiivkscThcFCZ4QSeztLtAAIkmXB8FzrlVjQBWDdLlMrxXgSZlOIQONd+YVecInFQy3uU7OmA1/UI0nD8vBioUM9CxlcNV/AiG4MImLCV2ZMsV8Qtvbq00WwQ6L2/ClrE3k4+hJCl7v7aWL+c6ajQgdqd9zom6h4dE6GT69vQ63Qh2s8J0jBxZJ0V94p/4TRneQ7yWULyfldC+bi0RoxILJfHG7Z7tohGlLFPt6Do0AcCBRLhRz+sGOfM3ycC17QdsK6kS3cuq9Ij6Yh4ha8V6eTTuOnYZPIJsYGhA6/oUx5OJAiMAYiRQLtIgsj6bLSW0ikaIL8RjLMOX4H7pDGJU3yamx5gPig60rQq3VL6/zGOLCx7A1wSRFwkYeocyUs9sMXD5bKGSzqVSSl1Qqm4Xwjc4YbPYMA6bYQQBXjzDY8PnqoOhqmiAbfNbD94mlZSNnz+Hyuq4BIV6yMDcglLm+zdgZvYGp5mljoSZGOs9wBr3NbuNSoMGRDuhbsEP0FFSuToLNXReNYtXxNGZd0al1O17Sx3aGHUaH6/dkynFBq0FLQfyDXE6vZ1m9ntMbDDYDftj0eoCnz3AM6G2iMNgBwnpf6qiM1EnldK84Qqbh2ClLr5cemviOZ13pdP0x13/CCHbXDb4U5AumGOOqHGUwcACL0cN8on8Mhlwmk0RhTSpipDoJwerZohNxD5MaksWB+9r4QqOu86AmVM+HII8MmWwkmyqnGI5hmAx5ZGLGwWoKpRnlQiTPUZ0kUl3HNAd8l99Gxet1p4f5fobOs8Tm5MbMsWyGhvQplYT4JpHAGVRvEjKpJKRQkQKdsXPfdjJcEpd2sUrJN1Oo5SvDw/vCtp8uFsqa60QvjDYDpc8weSPKfbNlJDSdjUMeXDDmGQZ87VG8Ey0lvFbqIimw1vYNCXswW9vbJAhBeLJ04S+WOZseXAtnoDJcPm8E3jBC7J1jWJbSs5QhV6YLnSDsMj+UnfRsnzj/5tZpSfJejRmJPKcjqSSTY8GVAh5wMgbyAFcK8BiunKTjtk4QktB+tJvdj97joK4BYDfd6c71JjN5boiBo0kkKY6hbEwNoSFDUVwVYoBypJAxdIKQr9N01TrvQJuEeVXVBXe6qkXxdCUYsPODQYal7hSwo0G+haoyWKgU+JxUGYyR0zPfdvIJ/OpPl9VA88MSOHtAub/T5XZtd0Otz/lxIQlUCMFpPlKMZyFxSvFhG7ibCIIHJmo/6qjq5ih1XC9tEG/lpdX6csTcbUUz1FAv/e9Zu1ZbzoDD1OtzTB5CbVxPRF61QANBginaM1909llOIcDscoSvKlF5vR94kYVcQltdq2b0vKcxcBTFwrTy31IcN9hpdPJet1R9PnLQsID4PJ7UDvTS+eqaMf8M8FA4biO+FMBmmHKibOyUkvykT+HUROL1CV8QFlzp8zwqRUH0Sff0bYPZ5fNcjuNsOa6avw/oEtqBfBFy5BcdFaN4U38DbTtiwreSC+uHv2JjRTo50AvzmN3u6YHUHoLt1PZUzyGNkmHI8SM5XP82dkDgpBHkbRkiaVWokZVpiGKMkUIZhaSGFKTAqESayJdRjp9MZQsRzmCzwRwny/GPpTtUsr71JrrLWoX3c/s1rXs+pGdYDqBks+Vaig9sATl+oZCvQqKYM6LZ1NrpgmSIvCGK5T2hl5XzaqY3jYyIaAmfg9WlNmHbEFCFIYMC0gJhCsAGgSnKGCk7VzVG6Gx+ALKO7AeSP5t8SmvwbX44Kl85p/1XoZI8KLKxn8+j6/tpHM8ZDnlOlPkaOJZiMwZMFRSLnOnTH+/f//HpESDUpn6WPLRj0SZILz63pbuItUXwCtNJH2DtZVKCbKIqp/uLX2cMOLdH1QsOPyDmrnKxvBFCAGEO/0MyQtLJ2lhac0TX5aLNYN2J0NfWdMAGCRlF9he7nsUGcxCR5iiItykmP5iNx5LacraIVmggIx7QJunIt5IRCmpaRzKVjRWhie1ces5qu2/kw/VdVmkStTe7AMevfmYYYxE8KgTfXOFwe3u7SCd6e+mpKfIEfGnRyPxaugEdNDVcm64Lza660jlFAt6DoNCWuzcijIxv+2xu3DMXC+UqY+CMxSydxLWZcgqtlfamaLqc0PYm6WzRyBmGvpD+8WTLkxBYOCwltdAMev3c2rGctVNcdCvCARRR0R7hX8XpAW3imQFSjBiqXKD8IkEkiVKMQiQes0H68Z8dBOAOvuGamNxDoRv79FNbOpbaKS5qfgOgQ7RZ3xRHS4jJcowzQEw6lKOzwBp8YRj+zdK5IVRc7DDD4Buud5D6uPkdnvK96Hk3KpmP+cUq0qvvJ8tVTTRF0gtu7f7fcgxjR4E3x7Jsjn/YUChuZ5gvOlQusn+FEAb2b+jYpNcRxlXIoUoYoZPslmveZvk8nkAJlBEt/v4lY8tgyrBjyrDj5xCI3+m84kU6MPFakPNArlOPPnxNbbuOEWAhshuBbMptWQeoFIyJXsTo+b6+bdpYjBTWUHYBtJGzcVyOocCPcp3ffaGCjUzCdFw6bXPkq4rXUlpHH8NTZPMKlynGGiNl1HeRyB9u9/X1bBfLWi0FhHFYKKOifpIuch1VonghO3P5DOOVmqzOFvL2JM5QN/GtC60QViHwRmkFcp24tWYgWRB6bLIRI2Vjuhgg71/e3N5jE99u3MT2L7IDOdZgowaBE8qQPSV6tUhlexPJJG6LMlZZzp7ryoT4SXxje4/Jvmpd81kif8hqExxF2YHwYsZCJFKrRKEUowpeFX7EdFdx4c9TaD3I4vWIf1R8C2m0CHRfzqCVNZRPcIwtZ2OYDGcbypDCFMMM3u+yhY8/b+C0basOf9Qv9QaYo9FT1MHE38+WbcBfMBEUqaU4yIPJOilf80Z8wdoo7n7BaOuyaubY4EPt9oHMwxX5yrG0cDdcCgbbH9DCn0/RvK8a5JE+R6OiPjgVhstkOIbiWAOqKFLA/xRTjaPVw0iHPUO1QfF75NfbuWIUvuokruE81J2m8SN8f0Pr7XIxMHn5SBG7TtSHkShzuaOvvnqas1F0vFjI5yDNL0e6NKWXJE9sd6wK2fMZlESVpKeyXa+DcPSHWPXLmzGw9oytWojH/vLV0dOrM1tL70z4NKrx1UvX/vYVa+cMuYFEJ50KDcMSlnXFKQMHry3Or41Y6+i1WUxoRVwtD46+DFf8v3369D9HQsLvORwOy++Pcj/+9Zpn7p3VgE9zGUR188aNGzeVly8rFhaPnla12ryx24jSzJ/9IbIZViAwqfvniWsWpVcX3lY8/MmznG2IAhditxvYzG/D7kp05LOfPr39zkQgoEDALitvfvT+u/fuXbly5R7++u6Ny5d9C/O5XKSj9cMGGSE+XNTbWEj60eqpzdYHI6163XKUmSBOdIaBWn7dAHE08MFTkAxl19v+/cOJsTGMTHHjm3cB0S3A9P5HN24qyKtjNz+6d+seAvmO599DXdfH0Mq1WqfW7VXMj158gOTFI7MbpTfkiKHR1qqNaU8tdv6ag2w6bTlAymkN6tTB0f1Sfw5oQN/f04cq209zBjt7dO1/37ty69atK/fe/eaGDwMbGxtTKBW8jF0e++jKrXdvwj3YfWwxdwfStSEP/tv/+Rj1BaDm6nIZvqIWgZ9ffBJE6etG69u+VIv7jBC5JXWOyeFwucPWjf81+z8/3d2dGF/9MmOAOSwCxr6pw/tHlN2Q+W4aTxgAq+FqEPjpNwDyBoDd/TAd7salVv4jkoWoF1XVe3t7tQN2oeYcj/zrv8nFtkK2O68NFZ/UOt2ew+laNoX90ZEfFj+9vfsk4MM6p7l546P3/0caApXM/SJkED1Th4NHkPzZnk4GVOLoaiCV3/A2ufu443VL08+RLIDTJiDIrULEW84eHm4fFrMpLYS+5ezPYo6j7Yl04RLo4t7DT37awsDGeGTIe1xB3gMZ2TszPMaenp6+7cL9jMFOHS2uak7FCCAV3/A2uetJdwIyXEStnQNattgzNVXoHcij/Oxwe6pvu6qFKU3QxV9JQOgymUOff22d2ZrbXR0f472HEnsPbGQ17wGqqFS+8zfUr/bXwymEsefw/u9ZUNarl5SnT6QSQIJN3rt5WTW267FIDePcRUqLupCS8Z6eYpUZKG/Dv0yKMoIvSCVQbSEVb42XmhCavry9u/uEnzAF0sV3ryBkyHsQEkDeo26sqktX0ZL2/UM0jz1T23eeMnq77avJ8dMx4nv00a1bN5VKDbJJSXWNj1GPtRY3juNHTPh3Df2/hiCWC2ch9Ac0SuVYgy4ism4GVicq5dKPNr3hKCZgJMr6j/MTMMWi2MYIV2KO9MEvqTSa8Q+lzGMdwrW6B3nCIzSehdA161Mqbt7CTMb7xVOnAmP0LT0dshtyMayroKzFtSNQ1tzMJUXjRGKVv/kRvnno1iE9GZ9Yvf34h2hIijX+tsgKWrpdqFYPt7cP6USCrca3e4pJXkuPzkIoc3wSUN28JQlZTZQq3xzCeBTbJhj7Dge/YiAM+HHSR7wOxqb46F1Q+Cug7zc1yAYmLk3Ozi72fy05wvm+WsRbb7RltADSh3bi9GrB20z1HdK8p6naWviiGaEp1L+quXHrZgcACcbJp5SdfXpnG+sqTKTxbxm9nfq9Z0I1prgpYMN6MaaYmJ6buTozOT0BFyoWJNP/90NcBPLPRK82iXdT0agvonx4iHJSxBaFOMdw8RenIwz9+cn44rTm5q2PLncEEWHcOkIYBwWMfcX7OaysVzA2pPK+8YmlrfmZmcmFCYVGpSJ2ilzN4xEpib8po6fwAjMwPipYatHGh4QBd19lI4Uswxm4cirSRH3NCJ+Ap9naUimuvN8hRBjp+BbYH3U02NPDYzy8g0Kd/wITNxZYnZ73eDyAbVwlYINrwM+oVL7Aky8lMUZ4iGX1GZo2FiJNUZuRZmysnqGqvb3Ni8vNWpre1ShVS4uqsXvvdgoRYfz09wY7c79HkL7tOxk7OzM/49maXAiMKxC2Gjjwob7VhbnFH6IVqdsvTWAKfGdntbarislRqJOcMhiepbQDiWwT67cw/udLAHFh03f53SsdQMSuZOzG+/dupW32oTtTNYxTdxj7PwZAicGtKvlpQ/MGtjg5c3VxctrzdSedJ7nIMwj5baT+w/FLzDbSkMSlQG8TxmxTko/SpLpVXIf/k6vzMITA1cDlb24pzvY3OOqB0OB9FPLce/+GRjNP2Y8Oe06m8Sv70DsEG5o3pc8H2Dybs5OXJpRgiyqNEghfaujmGuKKdJVBhS7SSYZ3BGRYOraWS4BZJsoRI9W0MOk4WAnWnZPhf6LRTC8CD4/PrkLMceM0iBjbDULdEMyhkGdsPLAw/5WeifSdIBxkhy6pkE76AhNL857FRWyLmhNbVGnGnnwobbHGaWMoYySONqukygzq7KwyVCo2mEdlIeRujGCOzTrhqPjr3t39Z9DR1dlxpdI3M335RhuXimOBm9/w1H2DUPfqwta1xfmt6cAWaxisQ2ikhi4FFqY91zzzyBaVLbb45MntT3+QVl1x3MnZObZqRLWucgpoA8sAWnul4/HCIGUzULHfnH63zPMqrKPwdX5So7j1TT1EZS0s4albgal7dXprdtYzOR3wwYQoVe/YmhBSv9uaWxj31fkZbIuE8/8pHXa7pKbDy5EMw9kpluXuZHEdnay8oqI6nWP08COgk/+2v2OtuNvp/bL5603QUcXmgkqpmfMoL1959/KYoJIn1I0jrstjvomlyWtXZ+YuBZSq2vCVLQiHLmlqP8S2qEC2uEg4fwESKMn5vutOPMVRDKs3UBDuU8KGjiGOJWuTLFcuFx/odGr8J7v8IbPX5XIQcblM4Ur0vZ2dL+emZ2EClYtLAHFhBrlUiETGbkL6hEJxgboDq0tbnplrc/XUzU+N8lIrQt6LIuqrcb5Pg21RqVHsfjgi0Z+6bMZIKlkGA6RqS65onRncjj5DMdVkMhuhoogeyJ9dGx0ura+vP3jwYH29hP/go1pXGteowMnAR09ugcJNbI5fvoGh3Xv/mxsqFFwGVueAuT2AzddE3XDlxMLWoudLsTnUKJo5v94WA5JyC6B8iqtG4uVkIkkxtmeAM8OyFEDLcQwDGWIqW8xzhv9a24OA/6SjIGTbhToIuQU4mUvgb6avwaePby6AqSkRNlVgYWlx1rM1tzrua3UXq5e2ZmfmwRbHFa1aujXtmV0EW2zhfGSLC7c//ERabiH7QzHH6TPVQjFCl1HchhbtUIMg2p2DV+/yOQPFBeWniTr4EDkZzyRyqdgitzaXVicW5jxXZ7eWVn2KE2yYuuEpoe656YCCDF/EDj0LLReq+AtnOsgtXkSSAxkDuBNbtYC9TJbsycnSyNsU8kzGThkyeIPdKRBHS/3IyUzOw5ACmwitYmFpcnphXKM58YR4uCiMnvTMzoC+KuttsdWXIj5U1OYNXTiNLgTOV2g0yoXHEqtuLtTI0sscGSjUNUdRORoiVMgwjDTNMRRZ0bP9ZjmcflBaIX+GtGX+QGuHbwcCniWVQrVwDdP+goaMql6zVMjPgEktIlts8TPjgUkxT6PkOR/ZIuJ8X43zlcCIn0rJLbwwhQO9yfv373Ook9POB2wkJkVPqRxjREGpwxsCpwmeBf1JxzqRr4zu7/3DKsktkI4C7SuuTWuarGZpccYzP7cqQt2I82eA8+dFPI0Scf5MO86Xllt4B1GbB9he9bBozGWGcgQheoDf4Tgm2Vsu/lYgQueyOeRPHx8c7GA5OHhoiYbCJocT5xbTMzCG8asTAHRrcRxHj+Bn5oDBwM/4fM1htAaZ1OxVwvkqjQjjgxELnK+o53zlxKW5xT+NhCTlFstDhUIK1YEH8ttTU33bh5G1arV6p1CIR9bKKFtM5Iuo0+zjR6fz6+eICFevIicziyxyYnF2cm5+c3N+egGpZB11q/gwmnC+SsP/TJTxNU0Oiuf8WcgtpNXZQFxsJg/Zr31AOwAxWhECN9QYSG8fxsto822yHMnmDMxAqhwvnLIG6/B/tolzC0z7njkVisMm+Ei53t546r7Waoutc8gzfj3nL9Y4Hwj/8Yg0V/MFZ8/RBXQ6TBIVpHpxjp9M8jk+wkflkr24Iv5x2zf0P1FppnknAzo6OY9npYnBVpc8i8D5YIt1nK8QOH/yd2K+VEk4H12IOL/OFnFu8VjKRDp/CzZnY/IkxS/zQnZvAlVAcGMr4rYkbTL7cbs3cf+55mRmprFFkoogxkY4f1E8jMacP4s4XyRqG19Y8sxea76Qv2OBXeB8aaQYzqHUl2IhisnncchtNObBxyCqsNltR/fX4D8anxLT9g3Dj7GTAR3VzE+iuO3qHIIb4Dl/wadsw/nXEOejn4nkFv80v7QwLnrh3LV+C+QWkuDhaTT/kUJ8aCe98sSRYqpgn8XWYoODdwZjqV7Q4Uj7SDf8Zc3JzHnQWBaAnGfnp1frbVEpUDfE35jz6+LvdrlFE+eT+HvVt+CRaIWCLJt/k6FQM4uAEMJT6hmTopjY4eEhh2K43gG60I5+TDO3cW6hANpXqiC3QD5TUxfPILtB1I053zMpEn9r2uQWSsEWa/E3fldM+OlOerlcz22FQcihIL9/hoKa+CHafZSMbPdN9RTQEU5ghpGhdu/oD/C5BTgZDdLRcZVCoaizGmUAcz4Oo5upW+VDnH9tRjS3UBHOb1Nz+1ByP7Prg+IdQ85YpHHdic7G0VZOCL3thz3FAp3Q9g6k6GI+Y2hXNHBtnuQWMyi3uLqARwMTpRqv2aJ46Qxz/oRPREsht2jhfP5C5cQ7tz/8U1ryyv6jeDaVYGz6HA148AYrLa4M9w6wbAICnjJdKNLP7Lb2O3EdVuRkPJM1l7o1O4dyi/lZwvmaes4npbOlycVN4Hw+/hbPLcbFLkQ1t83+rzvpiH4ULyMOBGawZxi6IOQXaBtuNptFFQ26yoEb+mN752X6HDXsdhkAAAn3SURBVHILBXYyQPsTEIP7VpcmL60GRDgfbHEel858UnOLk/h7Xqi5+RakEj6IM1JG7aqxWC6DvKltiM1X6awRS5YepNkhG3JAmeft3zB0OzBOcosZIbdQNucW4C4WEOfjMLo5XQfOb59b4Ph7sTH+xq5mS9K6BTpMDCW+yVg1dif3zIC3wYNDZRnINSh+t5Wdffb8tDcT1i2wk+Fpv47WMedvtlA3H3+vgi3OeibFcgsV4vzNGbELQX+lrlvIXIM0Su3pMhePF55Wn3Esy5CTDSgWF/u5TK5wRmNbehfMcHpGyecWmq1FXEdTIM6H+Bv5GZWqyaRwGA3pOnA+QtqqpbNgxMD59RfW4u+5n6zpkFTON2Xi6KgtdMhN39R2cbvvsMAxTKyap/NrVQbFq6l4/qzNOCS3mMUTCBapmlhc3EKRMuL8Rl4UwmjPTAPni3iaJU1zonzC+Z10Y3iNVKYQKScHeoEngAYPD7MpgBuZ2oYniDwgAI8ZRPox6sQR/WymllsoSG4BMAKKJj+DOd8julzWPrdo5Xy4EBO+RFfzM22zGTK4hzyhhYwikRhAK/vgS+1on042XoixlO103+x/otRcwkRIaN+jacktlLX4WyxdX70knluoeM6HC5s4X3pu4Y0nk89QMYYroCI3ZglUbUPbqbIRXGljDMwZsQNetzhxMqqFWR/mOBI2N3G+SOkM1dxE5tC3sDR/dRbZYsuFKiXkFo//JCW38EZobYLLIa/C5tAJOHUnNlSZHKoRM9UztyuYPTUnQ3KLzbmAz+cLLEzOzyDOH68zqZP4my+dYc4Xyy08jRfW19z6vw65JR6v480UywPaVJWjcFWfLKyxLGfQD+H0Qp/JGI3/fObbhFBu4ZtFtL+EcgvFAjDY4jxwvlLMz9RKZ6fnFs1GXKu5jXeQW3hZLoI8SqLMcBmyfGiz81V9SO8ZLhYZZGNnhEjumbnpmpMRcgtVk7nV4m/xmlvb3EKlEqm5gSd7Mp+WRoc2hh0sRsi+TUgtqpwNb6aqVqsMm2IgUq0yhrUzzrvzo3WLTbxu4WnKLQitaxC2q4S6T+Lv2nIZcP6miKfRoGIjcL5ozQ2Ss8uPJeUW7pzdxnIFMLsyPmiLlwS4mkKkOGiD5D83kG1uN2kU1598vJPR4NzCd3VBSXILhW8cxd9XRWtuwnIZxN9ijD8/twWJB/gZTRPnq8bGArtzi9Z0WFpuYbZxEMFQXDUbqdu2GYHwO0aRcn/iLIQkt1BiJ0Nof/La5CryM4TzVaKc31BzE7HD+VW+2Fhni4px8KE/fQbxjFd6u7DrPpooO9p9g1adOIpiUOBmw0ttHMWltAN0/Kzt604LxG2qWm4BZrI6B2lfE+fj+Jvn/NXG5bIzcwtl4MnupzOfRUOdH2XutRkjTznGRmEfY+CP9APHCrkUV02iZqmIhC3UUVT2rs8tmv1Mm5qbUGzcakSIOhWU5GeaccD25Xf+kMnRVZu3qTDEVcHV0AzD5BjQVoOB5Sgmc3R0hE5kHCgbi8YMK2FLTui2kFsoG3MLpWJcQs2tMbfoQd0mmjEfYNu0+sOmVzjGwlukGQ5mC2wQwjYczaCgJoFqwuBtUPqbM1AZKYphfnySW3gCCpRbjIMtbqGa28K4SozzUc2NtKshT8O3DPX19W3/ldVnrv1g+dxseuVtdR/Q2gGORQ6FRul9JHsi6HgRmkLrh99Kq7x6+aVglFt4PPOIncHPNHB+Lf5ublcDT6M/4pdO7sSOWL3hu3P6S5e4gzb1FK8f2lg2R+chrafpKlo/ZMn6Ibf2s8QTjFyfINqfn9Pg3CIw7hPjfI9ozQ3mUM8e3Vm7n8tB7m3XD/3lvP6U50gRndGUKuc4PmprWT/kCmtlOlKQVJt0Wp8IuQXKLk5sUaXiqRtssaV0BlnC7u3fZSCUgo+06ylb7quX3W+QaZbvq+hYDcgD84NGiGI4ci6MAZVmgDU4KpmM0BlUYoxL21n1Ocr263MLnvPr4u+TPJ9QN5+uW4YMhqHMs+8sobZ9O13JF+ioaZz/JsvxYuHOM4aqMtydWOxZOZnA6W/VZtOixSe6uclUXCq3YegTMyi3QH5m3oM4P9DM+cCL4CZ/+g7obVmYrVA6avae/35dkw1I/mR1DVdKARg6eBrtEi/kIXWMZcsonCv/LOkdw5/i3AIczfyWGOePYWyf+bug7u4kbDOw+lzT6hpaXotEjHnIqWyGv/x49BSX4yLSjN/0IY478aMBm2Z8d/fx5neVcJfU3a14/0iR7i4bV6WzaHWtANhiNoqc0/QsFjFm80m8K0Gie3P9qS63UGBz8+3enr9qeTXqfgVxf5/BHbQsW3dIkx110DJcZHuqiA9QGygXc1IduNO6S3ILjcIHkfL8D+nP3a9O3a8kLtO3GYplWLyGiBFmWArC0uJU32E2qe3FLiczJH2QoR9uPwEK8HwW9btfg/foRtxDNtuPg9mjpxCeohOn0XlN2oSxDG5Wiw9JHWSZf+ng/ZzLYaCAXwY2Xv55yMCwMXREKj7BqJfkwaiNNhKPGDnIFHOv9Y/dvQF5PkTZOYhh8o19tED44G0pe+bXf+8Awal+QZHDfVgbOs0AHhTFZnD4xtp+LbFi8AsXV/h7dNgGyn4ZUnRDjW6M7dfP35KXfx3i9Jp/9X3OZssNoROMbLY/fvHI/Wb5+U2J0+Vy/b+J7EIu5EIu5EIu5EIu5EIu5EIu5EIu5EIu5P8r8Z6xnOpCP3c4ZM5aVdzlalwVcYjVy09+3dFBx9BrEKclFH552jJOtL//ukNWicrc1/lXXHfhpfpLog1ncTrJXzQJ185qvG49r3X+riTt8qddVqfZ4TLLTF6vSRZ2OMyOsMyEnsHPzXcdMksYIXS5ZU6zO+SQufplMmtI5jaFnDJ3yES0wB1aBnBh+HG4H/cRwK87zCb43twflpHfeyvijJrNTlfYmw6H+13XTW6rqz8cSsv6XRZ4hpTLT+aHzKGr3z+CvoYRCstdvyx0N9TvRnNovh7uh1uR9ltloX7chghz6O2vpNOA2C8L4997Swjd4WVv2OtOW66H7sqcdyvX0xa3bCRkvR7C2uaHry4nRmgFbE5Hv8vVn04DCAs87rrRL/j9srTV3292AkinbLkfv3PYAghlZqsMvXrdLKukTx3I65OoN+R3WWWOu3fd/VFkdW5kdvDcDzcdPIq7f9kJkyLMocvb7ySTi3RXZq3I0n6EMDriDLuc/SbHCMKFLqxD6JJZ/Oj33pKkoxXkaSxpJ9Ijcz88g1f73W4YKBpVpb8/7UTKihFeB7Sufuwm0RyC07E6EULX3bvwJNzfX5E5+q/Lon6ipQJC+L3rb2+B0nGWpzvx9YCt2fHD9y4rmh5H0+82f0qXo3vD4oiKITCnu/hLtxfydyv/F29GjG4WKs09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http://www.clipartsfree.de/images/joomgallery/originals/geld_59/time_is_money_clip_art_free_20131013_19884270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7034" y="1662875"/>
            <a:ext cx="3232682" cy="3232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905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59276" y="5827594"/>
            <a:ext cx="1173719" cy="369332"/>
          </a:xfrm>
          <a:prstGeom prst="rect">
            <a:avLst/>
          </a:prstGeom>
          <a:noFill/>
        </p:spPr>
        <p:txBody>
          <a:bodyPr wrap="none" rtlCol="0">
            <a:spAutoFit/>
          </a:bodyPr>
          <a:lstStyle/>
          <a:p>
            <a:r>
              <a:rPr lang="tr-TR" dirty="0" smtClean="0"/>
              <a:t>KPSS-2013</a:t>
            </a:r>
            <a:endParaRPr lang="en-US" dirty="0"/>
          </a:p>
        </p:txBody>
      </p:sp>
      <p:sp>
        <p:nvSpPr>
          <p:cNvPr id="6" name="TextBox 5"/>
          <p:cNvSpPr txBox="1"/>
          <p:nvPr/>
        </p:nvSpPr>
        <p:spPr>
          <a:xfrm>
            <a:off x="9201073" y="6374524"/>
            <a:ext cx="951158" cy="369332"/>
          </a:xfrm>
          <a:prstGeom prst="rect">
            <a:avLst/>
          </a:prstGeom>
          <a:noFill/>
          <a:ln w="57150">
            <a:solidFill>
              <a:schemeClr val="tx1"/>
            </a:solidFill>
          </a:ln>
        </p:spPr>
        <p:txBody>
          <a:bodyPr wrap="none" rtlCol="0">
            <a:spAutoFit/>
          </a:bodyPr>
          <a:lstStyle/>
          <a:p>
            <a:r>
              <a:rPr lang="en-US" dirty="0" err="1" smtClean="0"/>
              <a:t>Cevap</a:t>
            </a:r>
            <a:r>
              <a:rPr lang="en-US" dirty="0"/>
              <a:t> </a:t>
            </a:r>
            <a:r>
              <a:rPr lang="tr-TR" dirty="0" smtClean="0"/>
              <a:t>D</a:t>
            </a:r>
            <a:endParaRPr lang="en-US" dirty="0"/>
          </a:p>
        </p:txBody>
      </p:sp>
      <p:pic>
        <p:nvPicPr>
          <p:cNvPr id="3" name="Picture 2"/>
          <p:cNvPicPr>
            <a:picLocks noChangeAspect="1"/>
          </p:cNvPicPr>
          <p:nvPr/>
        </p:nvPicPr>
        <p:blipFill>
          <a:blip r:embed="rId2"/>
          <a:stretch>
            <a:fillRect/>
          </a:stretch>
        </p:blipFill>
        <p:spPr>
          <a:xfrm>
            <a:off x="879802" y="608479"/>
            <a:ext cx="8079474" cy="5766045"/>
          </a:xfrm>
          <a:prstGeom prst="rect">
            <a:avLst/>
          </a:prstGeom>
        </p:spPr>
      </p:pic>
    </p:spTree>
    <p:extLst>
      <p:ext uri="{BB962C8B-B14F-4D97-AF65-F5344CB8AC3E}">
        <p14:creationId xmlns:p14="http://schemas.microsoft.com/office/powerpoint/2010/main" val="121450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59276" y="5827594"/>
            <a:ext cx="1173719" cy="369332"/>
          </a:xfrm>
          <a:prstGeom prst="rect">
            <a:avLst/>
          </a:prstGeom>
          <a:noFill/>
        </p:spPr>
        <p:txBody>
          <a:bodyPr wrap="none" rtlCol="0">
            <a:spAutoFit/>
          </a:bodyPr>
          <a:lstStyle/>
          <a:p>
            <a:r>
              <a:rPr lang="tr-TR" dirty="0" smtClean="0"/>
              <a:t>KPSS-2013</a:t>
            </a:r>
            <a:endParaRPr lang="en-US" dirty="0"/>
          </a:p>
        </p:txBody>
      </p:sp>
      <p:sp>
        <p:nvSpPr>
          <p:cNvPr id="6" name="TextBox 5"/>
          <p:cNvSpPr txBox="1"/>
          <p:nvPr/>
        </p:nvSpPr>
        <p:spPr>
          <a:xfrm>
            <a:off x="9201073" y="6374524"/>
            <a:ext cx="933525" cy="369332"/>
          </a:xfrm>
          <a:prstGeom prst="rect">
            <a:avLst/>
          </a:prstGeom>
          <a:noFill/>
          <a:ln w="57150">
            <a:solidFill>
              <a:schemeClr val="tx1"/>
            </a:solidFill>
          </a:ln>
        </p:spPr>
        <p:txBody>
          <a:bodyPr wrap="none" rtlCol="0">
            <a:spAutoFit/>
          </a:bodyPr>
          <a:lstStyle/>
          <a:p>
            <a:r>
              <a:rPr lang="en-US" dirty="0" err="1" smtClean="0"/>
              <a:t>Cevap</a:t>
            </a:r>
            <a:r>
              <a:rPr lang="en-US" dirty="0"/>
              <a:t> </a:t>
            </a:r>
            <a:r>
              <a:rPr lang="tr-TR" dirty="0"/>
              <a:t>B</a:t>
            </a:r>
            <a:endParaRPr lang="en-US" dirty="0"/>
          </a:p>
        </p:txBody>
      </p:sp>
      <p:pic>
        <p:nvPicPr>
          <p:cNvPr id="2" name="Picture 1"/>
          <p:cNvPicPr>
            <a:picLocks noChangeAspect="1"/>
          </p:cNvPicPr>
          <p:nvPr/>
        </p:nvPicPr>
        <p:blipFill>
          <a:blip r:embed="rId2"/>
          <a:stretch>
            <a:fillRect/>
          </a:stretch>
        </p:blipFill>
        <p:spPr>
          <a:xfrm>
            <a:off x="559558" y="393889"/>
            <a:ext cx="8249592" cy="6165301"/>
          </a:xfrm>
          <a:prstGeom prst="rect">
            <a:avLst/>
          </a:prstGeom>
        </p:spPr>
      </p:pic>
    </p:spTree>
    <p:extLst>
      <p:ext uri="{BB962C8B-B14F-4D97-AF65-F5344CB8AC3E}">
        <p14:creationId xmlns:p14="http://schemas.microsoft.com/office/powerpoint/2010/main" val="306327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tr-TR" sz="3600" b="1" dirty="0" smtClean="0">
                <a:solidFill>
                  <a:schemeClr val="accent5"/>
                </a:solidFill>
              </a:rPr>
              <a:t>Öğretim Yöntemleri</a:t>
            </a:r>
            <a:endParaRPr lang="en-US" sz="3600" b="1" dirty="0">
              <a:solidFill>
                <a:schemeClr val="accent5"/>
              </a:solidFill>
            </a:endParaRPr>
          </a:p>
        </p:txBody>
      </p:sp>
      <p:sp>
        <p:nvSpPr>
          <p:cNvPr id="3" name="Content Placeholder 2"/>
          <p:cNvSpPr>
            <a:spLocks noGrp="1"/>
          </p:cNvSpPr>
          <p:nvPr>
            <p:ph idx="1"/>
          </p:nvPr>
        </p:nvSpPr>
        <p:spPr>
          <a:xfrm>
            <a:off x="838200" y="1502068"/>
            <a:ext cx="10515600" cy="4351338"/>
          </a:xfrm>
        </p:spPr>
        <p:txBody>
          <a:bodyPr/>
          <a:lstStyle/>
          <a:p>
            <a:pPr marL="514350" indent="-514350">
              <a:buFont typeface="+mj-lt"/>
              <a:buAutoNum type="arabicPeriod"/>
            </a:pPr>
            <a:r>
              <a:rPr lang="tr-TR" sz="2600" dirty="0" smtClean="0"/>
              <a:t>Düz Anlatım Yöntemi</a:t>
            </a:r>
          </a:p>
          <a:p>
            <a:pPr marL="514350" indent="-514350">
              <a:buFont typeface="+mj-lt"/>
              <a:buAutoNum type="arabicPeriod"/>
            </a:pPr>
            <a:r>
              <a:rPr lang="tr-TR" sz="2600" dirty="0" smtClean="0"/>
              <a:t>Problem Çözme Yöntemi</a:t>
            </a:r>
          </a:p>
          <a:p>
            <a:pPr marL="514350" indent="-514350">
              <a:buFont typeface="+mj-lt"/>
              <a:buAutoNum type="arabicPeriod"/>
            </a:pPr>
            <a:r>
              <a:rPr lang="tr-TR" sz="2600" dirty="0" smtClean="0"/>
              <a:t>Tartışma Yöntemi</a:t>
            </a:r>
          </a:p>
          <a:p>
            <a:pPr marL="514350" indent="-514350">
              <a:buFont typeface="+mj-lt"/>
              <a:buAutoNum type="arabicPeriod"/>
            </a:pPr>
            <a:r>
              <a:rPr lang="tr-TR" sz="2600" dirty="0" smtClean="0"/>
              <a:t>Örnek Olay Yöntemi</a:t>
            </a:r>
          </a:p>
          <a:p>
            <a:pPr marL="514350" indent="-514350">
              <a:buFont typeface="+mj-lt"/>
              <a:buAutoNum type="arabicPeriod"/>
            </a:pPr>
            <a:r>
              <a:rPr lang="tr-TR" sz="2600" dirty="0" smtClean="0"/>
              <a:t>Gösterip-Yaptırma Yöntemi</a:t>
            </a:r>
          </a:p>
          <a:p>
            <a:pPr marL="514350" indent="-514350">
              <a:buFont typeface="+mj-lt"/>
              <a:buAutoNum type="arabicPeriod"/>
            </a:pPr>
            <a:r>
              <a:rPr lang="tr-TR" sz="2600" dirty="0" smtClean="0"/>
              <a:t>Proje Temelli Öğrenme</a:t>
            </a:r>
          </a:p>
          <a:p>
            <a:pPr marL="514350" indent="-514350">
              <a:buFont typeface="+mj-lt"/>
              <a:buAutoNum type="arabicPeriod"/>
            </a:pPr>
            <a:r>
              <a:rPr lang="tr-TR" sz="2600" dirty="0" smtClean="0"/>
              <a:t>İşbirliğine Dayalı Öğrenme</a:t>
            </a:r>
          </a:p>
          <a:p>
            <a:pPr marL="514350" indent="-514350">
              <a:buFont typeface="+mj-lt"/>
              <a:buAutoNum type="arabicPeriod"/>
            </a:pPr>
            <a:endParaRPr lang="tr-TR" dirty="0" smtClean="0"/>
          </a:p>
          <a:p>
            <a:pPr marL="514350" indent="-514350">
              <a:buFont typeface="+mj-lt"/>
              <a:buAutoNum type="arabicPeriod"/>
            </a:pPr>
            <a:endParaRPr lang="tr-TR" dirty="0" smtClean="0"/>
          </a:p>
          <a:p>
            <a:pPr marL="514350" indent="-514350">
              <a:buFont typeface="+mj-lt"/>
              <a:buAutoNum type="arabicPeriod"/>
            </a:pPr>
            <a:endParaRPr lang="tr-TR" dirty="0" smtClean="0"/>
          </a:p>
          <a:p>
            <a:pPr marL="514350" indent="-514350">
              <a:buFont typeface="+mj-lt"/>
              <a:buAutoNum type="arabicPeriod"/>
            </a:pPr>
            <a:endParaRPr lang="en-US" dirty="0"/>
          </a:p>
        </p:txBody>
      </p:sp>
      <p:pic>
        <p:nvPicPr>
          <p:cNvPr id="6146" name="Picture 2" descr="http://icliparts.com/cliparts/Lid/jR4/LidjR4Ad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2301" y="2231169"/>
            <a:ext cx="3048000" cy="223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601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50627"/>
            <a:ext cx="12192000" cy="6107373"/>
          </a:xfrm>
        </p:spPr>
        <p:txBody>
          <a:bodyPr>
            <a:normAutofit/>
          </a:bodyPr>
          <a:lstStyle/>
          <a:p>
            <a:r>
              <a:rPr lang="tr-TR" sz="2600" dirty="0" smtClean="0"/>
              <a:t>Bilgileri </a:t>
            </a:r>
            <a:r>
              <a:rPr lang="tr-TR" sz="2600" dirty="0"/>
              <a:t>öğretmen tarafından öğrencilere </a:t>
            </a:r>
            <a:r>
              <a:rPr lang="tr-TR" sz="2600" dirty="0" smtClean="0"/>
              <a:t>aktarılır, </a:t>
            </a:r>
            <a:r>
              <a:rPr lang="tr-TR" sz="2600" dirty="0"/>
              <a:t>öğrencilerin pasif </a:t>
            </a:r>
            <a:r>
              <a:rPr lang="tr-TR" sz="2600" dirty="0" smtClean="0"/>
              <a:t>dinleyicidir.</a:t>
            </a:r>
          </a:p>
          <a:p>
            <a:r>
              <a:rPr lang="tr-TR" sz="2600" dirty="0"/>
              <a:t>B</a:t>
            </a:r>
            <a:r>
              <a:rPr lang="tr-TR" sz="2600" dirty="0" smtClean="0"/>
              <a:t>ilişsel, duyuşsal, psikomotor </a:t>
            </a:r>
            <a:r>
              <a:rPr lang="tr-TR" sz="2600" dirty="0"/>
              <a:t>alanın </a:t>
            </a:r>
            <a:r>
              <a:rPr lang="tr-TR" sz="2600" dirty="0" smtClean="0"/>
              <a:t>alt basamaklarında kazanımlar ile ilgili. </a:t>
            </a:r>
          </a:p>
          <a:p>
            <a:r>
              <a:rPr lang="tr-TR" sz="2600" dirty="0" smtClean="0"/>
              <a:t>Kalabalık </a:t>
            </a:r>
            <a:r>
              <a:rPr lang="tr-TR" sz="2600" dirty="0"/>
              <a:t>bir sınıfa bilgi vermede, süre sınırlıysa, öğrencileri ikna etmede, konulara açıklık getirmede, derse giriş aşamasında, dikkat çekmede, öğrencileri güdülemede, konular arasında geçiş </a:t>
            </a:r>
            <a:r>
              <a:rPr lang="tr-TR" sz="2600" dirty="0" smtClean="0"/>
              <a:t>yapmada</a:t>
            </a:r>
          </a:p>
          <a:p>
            <a:r>
              <a:rPr lang="tr-TR" sz="2600" dirty="0" smtClean="0"/>
              <a:t>Uzun </a:t>
            </a:r>
            <a:r>
              <a:rPr lang="tr-TR" sz="2600" dirty="0"/>
              <a:t>süreli anlatımlar çok sıkıcı olacağından </a:t>
            </a:r>
            <a:r>
              <a:rPr lang="tr-TR" sz="2600" dirty="0" smtClean="0"/>
              <a:t>düz anlatım kısa süreli olmalı</a:t>
            </a:r>
          </a:p>
          <a:p>
            <a:r>
              <a:rPr lang="tr-TR" sz="2600" dirty="0" smtClean="0"/>
              <a:t>Öğretmenin </a:t>
            </a:r>
            <a:r>
              <a:rPr lang="tr-TR" sz="2600" dirty="0"/>
              <a:t>dili iyi kullanması, tonlamalarla öğrencilerin dikkatlerini toplaması, güncel yaşamadan örnekler vermesi, aralarda öğrencilere sorular sorarak onları da sürece katması ve etkin hale </a:t>
            </a:r>
            <a:r>
              <a:rPr lang="tr-TR" sz="2600" dirty="0" smtClean="0"/>
              <a:t>getirmesi gerekir.</a:t>
            </a:r>
          </a:p>
          <a:p>
            <a:r>
              <a:rPr lang="tr-TR" sz="2600" dirty="0" smtClean="0"/>
              <a:t>anlatımı </a:t>
            </a:r>
            <a:r>
              <a:rPr lang="tr-TR" sz="2600" dirty="0"/>
              <a:t>sıkıcılıktan kurtarmak için </a:t>
            </a:r>
            <a:r>
              <a:rPr lang="tr-TR" sz="2600" dirty="0" smtClean="0"/>
              <a:t>görsel materyaller kullanılmalı</a:t>
            </a:r>
            <a:endParaRPr lang="en-US" sz="2600" dirty="0"/>
          </a:p>
          <a:p>
            <a:pPr marL="0" indent="0">
              <a:buNone/>
            </a:pPr>
            <a:r>
              <a:rPr lang="tr-TR" dirty="0"/>
              <a:t> </a:t>
            </a:r>
            <a:endParaRPr lang="en-US" dirty="0"/>
          </a:p>
        </p:txBody>
      </p:sp>
      <p:sp>
        <p:nvSpPr>
          <p:cNvPr id="5" name="Title 1"/>
          <p:cNvSpPr txBox="1">
            <a:spLocks/>
          </p:cNvSpPr>
          <p:nvPr/>
        </p:nvSpPr>
        <p:spPr>
          <a:xfrm>
            <a:off x="401472" y="-206447"/>
            <a:ext cx="10515600" cy="11071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b="1" dirty="0" smtClean="0">
                <a:solidFill>
                  <a:schemeClr val="accent5"/>
                </a:solidFill>
              </a:rPr>
              <a:t>1.Düz Anlatım (Takrir) Yöntemi</a:t>
            </a:r>
            <a:endParaRPr lang="en-US" sz="3600" dirty="0">
              <a:solidFill>
                <a:schemeClr val="accent5"/>
              </a:solidFill>
            </a:endParaRPr>
          </a:p>
        </p:txBody>
      </p:sp>
      <p:pic>
        <p:nvPicPr>
          <p:cNvPr id="7170" name="Picture 2" descr="http://miketidd.files.wordpress.com/2010/02/teachin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8068" y="4364255"/>
            <a:ext cx="2585915" cy="2263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386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8364"/>
            <a:ext cx="12192000" cy="6639636"/>
          </a:xfrm>
        </p:spPr>
        <p:txBody>
          <a:bodyPr>
            <a:normAutofit/>
          </a:bodyPr>
          <a:lstStyle/>
          <a:p>
            <a:pPr marL="0" indent="0">
              <a:buNone/>
            </a:pPr>
            <a:r>
              <a:rPr lang="tr-TR" b="1" u="sng" dirty="0"/>
              <a:t>Düz Anlatım Teknikleri</a:t>
            </a:r>
            <a:endParaRPr lang="en-US" dirty="0"/>
          </a:p>
          <a:p>
            <a:pPr lvl="0"/>
            <a:r>
              <a:rPr lang="tr-TR" b="1" dirty="0"/>
              <a:t>Formal öğretmen anlatımı:</a:t>
            </a:r>
            <a:r>
              <a:rPr lang="tr-TR" dirty="0"/>
              <a:t> Öğretmenin ders planı çerçevesinde </a:t>
            </a:r>
            <a:r>
              <a:rPr lang="tr-TR" dirty="0" smtClean="0"/>
              <a:t>anlatması</a:t>
            </a:r>
            <a:r>
              <a:rPr lang="tr-TR" dirty="0"/>
              <a:t>.</a:t>
            </a:r>
            <a:endParaRPr lang="en-US" dirty="0"/>
          </a:p>
          <a:p>
            <a:pPr lvl="0"/>
            <a:r>
              <a:rPr lang="tr-TR" b="1" dirty="0"/>
              <a:t>İnformal öğretmen konuşması:</a:t>
            </a:r>
            <a:r>
              <a:rPr lang="tr-TR" dirty="0"/>
              <a:t> Öğretmenin ders planı dışında günlük ya da popüler konular hakkında konuşması.</a:t>
            </a:r>
            <a:endParaRPr lang="en-US" dirty="0"/>
          </a:p>
          <a:p>
            <a:pPr lvl="0"/>
            <a:r>
              <a:rPr lang="tr-TR" b="1" dirty="0"/>
              <a:t>Brifing:</a:t>
            </a:r>
            <a:r>
              <a:rPr lang="tr-TR" dirty="0"/>
              <a:t> Bir kurumun işleyişi ya da teknik bir </a:t>
            </a:r>
            <a:r>
              <a:rPr lang="tr-TR" dirty="0" smtClean="0"/>
              <a:t>konuda </a:t>
            </a:r>
            <a:r>
              <a:rPr lang="tr-TR" dirty="0"/>
              <a:t>yapılan kısa bilgilendirmedir.</a:t>
            </a:r>
            <a:endParaRPr lang="en-US" dirty="0"/>
          </a:p>
          <a:p>
            <a:pPr lvl="0"/>
            <a:r>
              <a:rPr lang="tr-TR" b="1" dirty="0"/>
              <a:t>Demeç:</a:t>
            </a:r>
            <a:r>
              <a:rPr lang="tr-TR" dirty="0"/>
              <a:t> Basın ya da yayın organlarına yapılan açıklamalardır.</a:t>
            </a:r>
            <a:endParaRPr lang="en-US" dirty="0"/>
          </a:p>
          <a:p>
            <a:pPr lvl="0"/>
            <a:r>
              <a:rPr lang="tr-TR" b="1" dirty="0"/>
              <a:t>Konferans:</a:t>
            </a:r>
            <a:r>
              <a:rPr lang="tr-TR" dirty="0"/>
              <a:t> Bilimsel, toplumsal ya da sanatsal bir konuda bir uzman tarafından bilgi vermek için yapılan konuşmadır</a:t>
            </a:r>
            <a:r>
              <a:rPr lang="tr-TR" dirty="0" smtClean="0"/>
              <a:t>.</a:t>
            </a:r>
            <a:endParaRPr lang="en-US" dirty="0"/>
          </a:p>
          <a:p>
            <a:pPr lvl="0"/>
            <a:r>
              <a:rPr lang="tr-TR" b="1" dirty="0"/>
              <a:t>Söylev (Nutuk):</a:t>
            </a:r>
            <a:r>
              <a:rPr lang="tr-TR" dirty="0"/>
              <a:t> Herhangi bir konuda yapılan duygusal yönü ön planda konuşmadır. Örneğin okul müdürünün 10 Kasım Atatürk’ü Anma Töreni’nde Atatürk’ün üstün kişiliğini ve içinde bulunduğu şartları anlatması.  </a:t>
            </a:r>
            <a:endParaRPr lang="en-US" dirty="0"/>
          </a:p>
          <a:p>
            <a:pPr marL="0" indent="0">
              <a:buNone/>
            </a:pPr>
            <a:r>
              <a:rPr lang="tr-TR" dirty="0"/>
              <a:t> </a:t>
            </a:r>
            <a:endParaRPr lang="en-US" dirty="0"/>
          </a:p>
        </p:txBody>
      </p:sp>
      <p:pic>
        <p:nvPicPr>
          <p:cNvPr id="8194" name="Picture 2" descr="http://inwascon.org/conferences/wp-content/uploads/2014/12/conference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8572" y="5185420"/>
            <a:ext cx="2513428" cy="1672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412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063" y="1"/>
            <a:ext cx="10515600" cy="709684"/>
          </a:xfrm>
        </p:spPr>
        <p:txBody>
          <a:bodyPr>
            <a:normAutofit/>
          </a:bodyPr>
          <a:lstStyle/>
          <a:p>
            <a:r>
              <a:rPr lang="tr-TR" sz="3600" b="1" dirty="0" smtClean="0">
                <a:solidFill>
                  <a:schemeClr val="accent5"/>
                </a:solidFill>
              </a:rPr>
              <a:t>2. Problem Çözme Yöntemi</a:t>
            </a:r>
            <a:endParaRPr lang="en-US" sz="3600" dirty="0">
              <a:solidFill>
                <a:schemeClr val="accent5"/>
              </a:solidFill>
            </a:endParaRPr>
          </a:p>
        </p:txBody>
      </p:sp>
      <p:sp>
        <p:nvSpPr>
          <p:cNvPr id="3" name="Content Placeholder 2"/>
          <p:cNvSpPr>
            <a:spLocks noGrp="1"/>
          </p:cNvSpPr>
          <p:nvPr>
            <p:ph idx="1"/>
          </p:nvPr>
        </p:nvSpPr>
        <p:spPr>
          <a:xfrm>
            <a:off x="-1" y="709685"/>
            <a:ext cx="12405815" cy="6148315"/>
          </a:xfrm>
        </p:spPr>
        <p:txBody>
          <a:bodyPr>
            <a:normAutofit lnSpcReduction="10000"/>
          </a:bodyPr>
          <a:lstStyle/>
          <a:p>
            <a:r>
              <a:rPr lang="tr-TR" sz="2600" dirty="0" smtClean="0"/>
              <a:t>güncel </a:t>
            </a:r>
            <a:r>
              <a:rPr lang="tr-TR" sz="2600" dirty="0"/>
              <a:t>yaşamla ilgili ve öğrencinin düşünmesini sağlayacak bir problemin sınıf </a:t>
            </a:r>
            <a:r>
              <a:rPr lang="tr-TR" sz="2600" dirty="0" smtClean="0"/>
              <a:t>ortamında bilimsel </a:t>
            </a:r>
            <a:r>
              <a:rPr lang="tr-TR" sz="2600" dirty="0"/>
              <a:t>problem çözme basamaklarının </a:t>
            </a:r>
            <a:r>
              <a:rPr lang="tr-TR" sz="2600" dirty="0" smtClean="0"/>
              <a:t> kullanılarak çözülmesi. </a:t>
            </a:r>
          </a:p>
          <a:p>
            <a:r>
              <a:rPr lang="tr-TR" sz="2600" dirty="0" smtClean="0"/>
              <a:t>Bu </a:t>
            </a:r>
            <a:r>
              <a:rPr lang="tr-TR" sz="2600" dirty="0"/>
              <a:t>yöntemde öğrenci aktiftir. </a:t>
            </a:r>
            <a:endParaRPr lang="tr-TR" sz="2600" dirty="0" smtClean="0"/>
          </a:p>
          <a:p>
            <a:r>
              <a:rPr lang="tr-TR" sz="2600" dirty="0" smtClean="0"/>
              <a:t>Öğretmen </a:t>
            </a:r>
            <a:r>
              <a:rPr lang="tr-TR" sz="2600" dirty="0"/>
              <a:t>yol gösterici, yardımcı ve cesaretlendirici olmalıdır. </a:t>
            </a:r>
            <a:endParaRPr lang="tr-TR" sz="2600" dirty="0" smtClean="0"/>
          </a:p>
          <a:p>
            <a:r>
              <a:rPr lang="tr-TR" sz="2600" dirty="0" smtClean="0"/>
              <a:t>En </a:t>
            </a:r>
            <a:r>
              <a:rPr lang="tr-TR" sz="2600" dirty="0"/>
              <a:t>az uygulama düzeyindeki kazanımlara ulaşmak için kullanılır. </a:t>
            </a:r>
            <a:endParaRPr lang="tr-TR" sz="2600" dirty="0" smtClean="0"/>
          </a:p>
          <a:p>
            <a:r>
              <a:rPr lang="tr-TR" sz="2600" dirty="0" smtClean="0"/>
              <a:t>Analiz </a:t>
            </a:r>
            <a:r>
              <a:rPr lang="tr-TR" sz="2600" dirty="0"/>
              <a:t>ve sentez düzeyindeki kazanımlara ulaşmayı da destekler. </a:t>
            </a:r>
            <a:endParaRPr lang="tr-TR" sz="2600" dirty="0" smtClean="0"/>
          </a:p>
          <a:p>
            <a:r>
              <a:rPr lang="tr-TR" sz="2600" dirty="0" smtClean="0"/>
              <a:t>Önkoşul </a:t>
            </a:r>
            <a:r>
              <a:rPr lang="tr-TR" sz="2600" dirty="0"/>
              <a:t>öğrenmelerin </a:t>
            </a:r>
            <a:r>
              <a:rPr lang="tr-TR" sz="2600" dirty="0" smtClean="0"/>
              <a:t>yetersizliği durumunda </a:t>
            </a:r>
            <a:r>
              <a:rPr lang="tr-TR" sz="2600" dirty="0"/>
              <a:t>(bilgi-kavrama) </a:t>
            </a:r>
            <a:r>
              <a:rPr lang="tr-TR" sz="2600" dirty="0" smtClean="0"/>
              <a:t>kullanılamaz. </a:t>
            </a:r>
          </a:p>
          <a:p>
            <a:r>
              <a:rPr lang="tr-TR" sz="2600" dirty="0" smtClean="0"/>
              <a:t>Problem </a:t>
            </a:r>
            <a:r>
              <a:rPr lang="tr-TR" sz="2600" dirty="0"/>
              <a:t>açık anlaşılır ve net olmalıdır. Anlaşılmayan bir problemin çözülebilmesi oldukça </a:t>
            </a:r>
            <a:r>
              <a:rPr lang="tr-TR" sz="2600" dirty="0" smtClean="0"/>
              <a:t>güçtür. </a:t>
            </a:r>
          </a:p>
          <a:p>
            <a:r>
              <a:rPr lang="tr-TR" sz="2600" dirty="0" smtClean="0"/>
              <a:t>Sınama </a:t>
            </a:r>
            <a:r>
              <a:rPr lang="tr-TR" sz="2600" dirty="0"/>
              <a:t>yanılma, içgörü kazanma, neden-sonuç ilişkileri kurma, aktif düşünme ve akıl yürütme gibi etkinlikleri kapsar. Problem çözme ile öğrencilere eleştirel düşünme, yaratıcı düşünme ve yansıtıcı düşünme gibi beceriler kazandırılır. </a:t>
            </a:r>
            <a:endParaRPr lang="tr-TR" sz="2600" dirty="0" smtClean="0"/>
          </a:p>
          <a:p>
            <a:r>
              <a:rPr lang="tr-TR" sz="2600" dirty="0" smtClean="0"/>
              <a:t>Bu </a:t>
            </a:r>
            <a:r>
              <a:rPr lang="tr-TR" sz="2600" dirty="0"/>
              <a:t>yöntem fazla zaman alabilir ve öğrenmenin değerlendirilmesi güçtür.</a:t>
            </a:r>
            <a:endParaRPr lang="en-US" sz="2600" dirty="0"/>
          </a:p>
          <a:p>
            <a:pPr marL="0" indent="0">
              <a:buNone/>
            </a:pPr>
            <a:r>
              <a:rPr lang="tr-TR" dirty="0"/>
              <a:t> </a:t>
            </a:r>
            <a:endParaRPr lang="en-US" dirty="0"/>
          </a:p>
        </p:txBody>
      </p:sp>
      <p:pic>
        <p:nvPicPr>
          <p:cNvPr id="9222" name="Picture 6" descr="http://worldartsme.com/images/team-problem-solving-clipa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2135" y="1229661"/>
            <a:ext cx="2783513" cy="2090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907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063" y="1"/>
            <a:ext cx="10515600" cy="914400"/>
          </a:xfrm>
        </p:spPr>
        <p:txBody>
          <a:bodyPr>
            <a:normAutofit/>
          </a:bodyPr>
          <a:lstStyle/>
          <a:p>
            <a:r>
              <a:rPr lang="tr-TR" sz="3600" b="1" dirty="0">
                <a:solidFill>
                  <a:schemeClr val="accent5"/>
                </a:solidFill>
              </a:rPr>
              <a:t>3</a:t>
            </a:r>
            <a:r>
              <a:rPr lang="tr-TR" sz="3600" b="1" dirty="0" smtClean="0">
                <a:solidFill>
                  <a:schemeClr val="accent5"/>
                </a:solidFill>
              </a:rPr>
              <a:t>. Tartışma Yöntemi</a:t>
            </a:r>
            <a:endParaRPr lang="en-US" sz="3600" dirty="0">
              <a:solidFill>
                <a:schemeClr val="accent5"/>
              </a:solidFill>
            </a:endParaRPr>
          </a:p>
        </p:txBody>
      </p:sp>
      <p:sp>
        <p:nvSpPr>
          <p:cNvPr id="3" name="Content Placeholder 2"/>
          <p:cNvSpPr>
            <a:spLocks noGrp="1"/>
          </p:cNvSpPr>
          <p:nvPr>
            <p:ph idx="1"/>
          </p:nvPr>
        </p:nvSpPr>
        <p:spPr>
          <a:xfrm>
            <a:off x="0" y="914401"/>
            <a:ext cx="12405815" cy="6318915"/>
          </a:xfrm>
        </p:spPr>
        <p:txBody>
          <a:bodyPr>
            <a:normAutofit fontScale="85000" lnSpcReduction="10000"/>
          </a:bodyPr>
          <a:lstStyle/>
          <a:p>
            <a:r>
              <a:rPr lang="tr-TR" sz="3100" u="sng" dirty="0" smtClean="0"/>
              <a:t>Kavrama</a:t>
            </a:r>
            <a:r>
              <a:rPr lang="tr-TR" sz="3100" dirty="0" smtClean="0"/>
              <a:t> </a:t>
            </a:r>
            <a:r>
              <a:rPr lang="tr-TR" sz="3100" dirty="0"/>
              <a:t>düzeyindeki kazanımlara ulaşmada öğrenciyi merkeze alan bir yaklaşımdır. </a:t>
            </a:r>
            <a:endParaRPr lang="tr-TR" sz="3100" dirty="0" smtClean="0"/>
          </a:p>
          <a:p>
            <a:r>
              <a:rPr lang="tr-TR" sz="3100" dirty="0" smtClean="0"/>
              <a:t>Öğrencileri </a:t>
            </a:r>
            <a:r>
              <a:rPr lang="tr-TR" sz="3100" dirty="0"/>
              <a:t>düşünmeye </a:t>
            </a:r>
            <a:r>
              <a:rPr lang="tr-TR" sz="3100" dirty="0" smtClean="0"/>
              <a:t>yönlendirmek ve </a:t>
            </a:r>
            <a:r>
              <a:rPr lang="tr-TR" sz="3100" dirty="0"/>
              <a:t>anlaşılmayan konuların </a:t>
            </a:r>
            <a:r>
              <a:rPr lang="tr-TR" sz="3100" dirty="0" smtClean="0"/>
              <a:t>açıklanması için </a:t>
            </a:r>
            <a:r>
              <a:rPr lang="tr-TR" sz="3100" dirty="0"/>
              <a:t>öğretmen-öğrenci ve öğrenci-öğrenci etkinliklerinin üst düzeyde kullanıldığı bir yöntemdir. </a:t>
            </a:r>
            <a:endParaRPr lang="tr-TR" sz="3100" dirty="0" smtClean="0"/>
          </a:p>
          <a:p>
            <a:r>
              <a:rPr lang="tr-TR" sz="3100" dirty="0" smtClean="0"/>
              <a:t>Tartışma </a:t>
            </a:r>
            <a:r>
              <a:rPr lang="tr-TR" sz="3100" dirty="0"/>
              <a:t>yönteminde ayrıca öğrencilerin kendilerini ifade edebilme başkalarının görüş ve fikirlerine saygı duyma ve iletişim becerilerini geliştirmek de amaçlanır. </a:t>
            </a:r>
            <a:endParaRPr lang="tr-TR" sz="3100" dirty="0" smtClean="0"/>
          </a:p>
          <a:p>
            <a:r>
              <a:rPr lang="tr-TR" sz="3100" dirty="0" smtClean="0"/>
              <a:t>Tartışma </a:t>
            </a:r>
            <a:r>
              <a:rPr lang="tr-TR" sz="3100" dirty="0"/>
              <a:t>yöntemi ile uygulama, analiz ve sentez gibi üst düzey kazanımlara ulaşmak da amaçlanır. </a:t>
            </a:r>
            <a:endParaRPr lang="en-US" sz="3100" dirty="0"/>
          </a:p>
          <a:p>
            <a:r>
              <a:rPr lang="tr-TR" sz="3100" dirty="0"/>
              <a:t>Tartışılacak konu ve tartışma şekli öğretmen ve öğrenciler tarafından birlikte belirlenmelidir. </a:t>
            </a:r>
            <a:endParaRPr lang="tr-TR" sz="3100" dirty="0" smtClean="0"/>
          </a:p>
          <a:p>
            <a:r>
              <a:rPr lang="tr-TR" sz="3100" dirty="0"/>
              <a:t>Tartışmanın biçimini belirlemede öğrenci sayısı ve tartışma süresi dikkate alınmalıdır. </a:t>
            </a:r>
          </a:p>
          <a:p>
            <a:r>
              <a:rPr lang="tr-TR" sz="3100" dirty="0" smtClean="0"/>
              <a:t>öğretmen </a:t>
            </a:r>
            <a:r>
              <a:rPr lang="tr-TR" sz="3100" dirty="0"/>
              <a:t>ve öğrencilerin önceden hazırlık yapmaları gereklidir. </a:t>
            </a:r>
            <a:endParaRPr lang="tr-TR" sz="3100" dirty="0" smtClean="0"/>
          </a:p>
          <a:p>
            <a:r>
              <a:rPr lang="tr-TR" sz="3100" dirty="0" smtClean="0"/>
              <a:t>öğrencilerin ilgisi </a:t>
            </a:r>
            <a:r>
              <a:rPr lang="tr-TR" sz="3100" dirty="0"/>
              <a:t>ve </a:t>
            </a:r>
            <a:r>
              <a:rPr lang="tr-TR" sz="3100" dirty="0" smtClean="0"/>
              <a:t>dikkatini </a:t>
            </a:r>
            <a:r>
              <a:rPr lang="tr-TR" sz="3100" dirty="0"/>
              <a:t>çekecek konular seçilmelidir. </a:t>
            </a:r>
            <a:endParaRPr lang="tr-TR" sz="3100" dirty="0" smtClean="0"/>
          </a:p>
          <a:p>
            <a:r>
              <a:rPr lang="tr-TR" sz="3100" dirty="0" smtClean="0"/>
              <a:t>Tartışma </a:t>
            </a:r>
            <a:r>
              <a:rPr lang="tr-TR" sz="3100" dirty="0"/>
              <a:t>sonunda ve özetleme ve değerlendirme yapılmalıdır. </a:t>
            </a:r>
            <a:endParaRPr lang="tr-TR" sz="3100" dirty="0" smtClean="0"/>
          </a:p>
          <a:p>
            <a:pPr marL="0" indent="0">
              <a:buNone/>
            </a:pPr>
            <a:r>
              <a:rPr lang="tr-TR" dirty="0"/>
              <a:t> </a:t>
            </a:r>
            <a:endParaRPr lang="en-US" dirty="0"/>
          </a:p>
        </p:txBody>
      </p:sp>
      <p:pic>
        <p:nvPicPr>
          <p:cNvPr id="10242" name="Picture 2" descr="http://www.clipartlord.com/wp-content/uploads/2015/06/people-240x19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5846" y="4972050"/>
            <a:ext cx="228600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69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914400"/>
          </a:xfrm>
        </p:spPr>
        <p:txBody>
          <a:bodyPr>
            <a:normAutofit/>
          </a:bodyPr>
          <a:lstStyle/>
          <a:p>
            <a:r>
              <a:rPr lang="tr-TR" sz="3600" b="1" u="sng" dirty="0" smtClean="0"/>
              <a:t>Tartışma Teknikleri</a:t>
            </a:r>
            <a:endParaRPr lang="en-US" sz="3600" u="sng" dirty="0"/>
          </a:p>
        </p:txBody>
      </p:sp>
      <p:sp>
        <p:nvSpPr>
          <p:cNvPr id="3" name="Content Placeholder 2"/>
          <p:cNvSpPr>
            <a:spLocks noGrp="1"/>
          </p:cNvSpPr>
          <p:nvPr>
            <p:ph idx="1"/>
          </p:nvPr>
        </p:nvSpPr>
        <p:spPr>
          <a:xfrm>
            <a:off x="0" y="731521"/>
            <a:ext cx="12405815" cy="6482686"/>
          </a:xfrm>
        </p:spPr>
        <p:txBody>
          <a:bodyPr>
            <a:normAutofit fontScale="92500" lnSpcReduction="10000"/>
          </a:bodyPr>
          <a:lstStyle/>
          <a:p>
            <a:r>
              <a:rPr lang="tr-TR" dirty="0"/>
              <a:t>Tartışma yöntemi tartışılan konunun niteliği ve gerekliliklerinden dolayı farklı teknikler kullanılarak gerçekleştirilebilir</a:t>
            </a:r>
            <a:r>
              <a:rPr lang="tr-TR" dirty="0" smtClean="0"/>
              <a:t>.</a:t>
            </a:r>
            <a:endParaRPr lang="en-US" dirty="0"/>
          </a:p>
          <a:p>
            <a:pPr lvl="0"/>
            <a:r>
              <a:rPr lang="tr-TR" b="1" dirty="0"/>
              <a:t>Sempozyum:</a:t>
            </a:r>
            <a:r>
              <a:rPr lang="tr-TR" dirty="0"/>
              <a:t> Aynı konuyla ilgili olarak iki ya da fazla katılımcının bir izleyici grubu önünde bilimsel çalışmalarını özetledikleri ve tartıştıkları bir tekniktir. </a:t>
            </a:r>
            <a:r>
              <a:rPr lang="tr-TR" dirty="0" smtClean="0"/>
              <a:t>Sınıf </a:t>
            </a:r>
            <a:r>
              <a:rPr lang="tr-TR" dirty="0"/>
              <a:t>ortamından daha çok ulusal ve uluslararası düzeydeki katılımcılar </a:t>
            </a:r>
            <a:r>
              <a:rPr lang="tr-TR" dirty="0" smtClean="0"/>
              <a:t>vardır. Sempozyumumdaki </a:t>
            </a:r>
            <a:r>
              <a:rPr lang="tr-TR" dirty="0"/>
              <a:t>her oturumda 3-5 ya da 5-7 katılımcı yer alır. Oturumu yöneten bir oturum başkanı vardır. Her katılımcı çalışmasını eşit sürede sunar ve sunumun bitiminde dinleyicilerin sorularıyla katıldıkları bir soru cevap etkinliği yapılır. </a:t>
            </a:r>
            <a:endParaRPr lang="en-US" dirty="0"/>
          </a:p>
          <a:p>
            <a:pPr lvl="0"/>
            <a:r>
              <a:rPr lang="tr-TR" b="1" dirty="0"/>
              <a:t>Seminer:</a:t>
            </a:r>
            <a:r>
              <a:rPr lang="tr-TR" dirty="0"/>
              <a:t> Bir alandaki uzman kişilerin bir konu üzerinde yaptıkları bilimsel çalışmayı sundukları bir tekniktir. </a:t>
            </a:r>
            <a:r>
              <a:rPr lang="tr-TR" dirty="0" smtClean="0"/>
              <a:t>Semineri </a:t>
            </a:r>
            <a:r>
              <a:rPr lang="tr-TR" dirty="0"/>
              <a:t>yöneten bir başkan vardır ve başkan sunulan seminer konusu alanında uzman olmalıdır. Seminer genellikle bir kişi tarafından verilir fakat birden fazla kişi de seminer sunabilir. Bir öğrencinin bir konu üzerinde çalışarak sınıfa yaptığı çalışmayı sunması sınıftaki uygulamaya bir örnek olarak verilebilir. </a:t>
            </a:r>
            <a:endParaRPr lang="tr-TR" dirty="0" smtClean="0"/>
          </a:p>
          <a:p>
            <a:pPr lvl="0"/>
            <a:r>
              <a:rPr lang="tr-TR" b="1" dirty="0" smtClean="0"/>
              <a:t>Panel</a:t>
            </a:r>
            <a:r>
              <a:rPr lang="tr-TR" b="1" dirty="0"/>
              <a:t>:</a:t>
            </a:r>
            <a:r>
              <a:rPr lang="tr-TR" dirty="0"/>
              <a:t> Bir grup uzmanın güncel ya da sosyal bir konuyu dinleyiciler karşısında birbirleri ile tartışması şeklinde gerçekleşir. Konu tek katılımcılar birden fazladır. Her katılımcının konuyu farklı bir yönüyle ele alması ve katılımcıların aralarında tartışmaları konunun değişik açılardan ve derinlemesine irdelenmesini sağlar ve dinleyicileri düşünmeye sevk eder. </a:t>
            </a:r>
            <a:r>
              <a:rPr lang="tr-TR" dirty="0" smtClean="0"/>
              <a:t>Panel yöneticisi bir başkan vardır ve o da konu alanında uzmandır. </a:t>
            </a:r>
            <a:endParaRPr lang="en-US" dirty="0"/>
          </a:p>
        </p:txBody>
      </p:sp>
    </p:spTree>
    <p:extLst>
      <p:ext uri="{BB962C8B-B14F-4D97-AF65-F5344CB8AC3E}">
        <p14:creationId xmlns:p14="http://schemas.microsoft.com/office/powerpoint/2010/main" val="1488857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239151"/>
            <a:ext cx="11999742" cy="6482686"/>
          </a:xfrm>
        </p:spPr>
        <p:txBody>
          <a:bodyPr>
            <a:normAutofit fontScale="92500" lnSpcReduction="10000"/>
          </a:bodyPr>
          <a:lstStyle/>
          <a:p>
            <a:pPr lvl="0"/>
            <a:r>
              <a:rPr lang="tr-TR" b="1" dirty="0"/>
              <a:t>Zıt Panel:</a:t>
            </a:r>
            <a:r>
              <a:rPr lang="tr-TR" dirty="0"/>
              <a:t> Kendi içinde panelin özelliklerini taşır. Zıt panelde sınıf biri </a:t>
            </a:r>
            <a:r>
              <a:rPr lang="tr-TR" u="sng" dirty="0"/>
              <a:t>soru grubu</a:t>
            </a:r>
            <a:r>
              <a:rPr lang="tr-TR" dirty="0"/>
              <a:t> biri </a:t>
            </a:r>
            <a:r>
              <a:rPr lang="tr-TR" u="sng" dirty="0"/>
              <a:t>yanıt grubu</a:t>
            </a:r>
            <a:r>
              <a:rPr lang="tr-TR" dirty="0"/>
              <a:t> olmak üzere </a:t>
            </a:r>
            <a:r>
              <a:rPr lang="tr-TR" u="sng" dirty="0"/>
              <a:t>ikiye bölünerek paneli yönetecek bir lider belirlenir.</a:t>
            </a:r>
            <a:r>
              <a:rPr lang="tr-TR" dirty="0"/>
              <a:t> İşlenmiş konuları tekrar etme ya da gözden geçirme için kullanılabilir. Konu sınıfa sunularak soru grubunun konuyla ilgili soruları, yanıt grubunun da muhtemel soruların yanıtlarını oluşturmaları için 10-15 dakikalık bir çalışma süresi verilir. Soru grubu kendi içlerinde tartışarak ve görüşlerini birleştirerek soruları ve yanıt grubu da kendi içinde muhtemel soruların yanıtlarını oluştururlar. T</a:t>
            </a:r>
            <a:r>
              <a:rPr lang="tr-TR" dirty="0" smtClean="0"/>
              <a:t>ek </a:t>
            </a:r>
            <a:r>
              <a:rPr lang="tr-TR" dirty="0"/>
              <a:t>bir öğrencinin soruları yanıtlamasına müsaade </a:t>
            </a:r>
            <a:r>
              <a:rPr lang="tr-TR" dirty="0" smtClean="0"/>
              <a:t>edilmemelidir</a:t>
            </a:r>
            <a:r>
              <a:rPr lang="tr-TR" dirty="0"/>
              <a:t>. Bir süre sonra grupların görevleri değiştirilerek aynı işlemler tekrarlanabilir.</a:t>
            </a:r>
            <a:endParaRPr lang="en-US" dirty="0"/>
          </a:p>
          <a:p>
            <a:pPr lvl="0"/>
            <a:r>
              <a:rPr lang="tr-TR" b="1" dirty="0"/>
              <a:t>Forum:</a:t>
            </a:r>
            <a:r>
              <a:rPr lang="tr-TR" dirty="0"/>
              <a:t> Bir konuda bir başkanın ya da sınıfta öğretmenin yönettiği bir ortamda birkaç öğrencinin (katılımcının) konuyla ilgili farklı düşüncelerini dinleyiciler karşısında savunması ile gerçekleştirilen bir etkinliktir. Öğrencilerin birbirleri ile tartışmazlar. Sadece görüşlerini savunurlar. Dinleyiciler başkandan (öğretmenden) söz alarak istedikleri katılımcılara soru sorabilirler. Panelden sonra kullanılması da mümkündür. </a:t>
            </a:r>
            <a:endParaRPr lang="en-US" dirty="0"/>
          </a:p>
          <a:p>
            <a:pPr lvl="0"/>
            <a:r>
              <a:rPr lang="tr-TR" b="1" dirty="0"/>
              <a:t>Münazara:</a:t>
            </a:r>
            <a:r>
              <a:rPr lang="tr-TR" dirty="0"/>
              <a:t> İki ekibin bir konuyla ilgili farklı iki tezi ele alarak jüri grubu önünde tartışmaları şeklinde uygulanır. </a:t>
            </a:r>
            <a:r>
              <a:rPr lang="tr-TR" dirty="0" smtClean="0"/>
              <a:t>Her </a:t>
            </a:r>
            <a:r>
              <a:rPr lang="tr-TR" dirty="0"/>
              <a:t>grubun (a,b) kendi görüşlerini savunmaları gerektiğinden dolayı ciddi bir ön hazırlık yapmaları gereklidir. Değerlendirmeyi yapacak olan jüri grubu her bir grupta yer alan öğrencileri tek tek değerlendirdikten sonra kazanan grubu açıklar. </a:t>
            </a:r>
            <a:endParaRPr lang="en-US" dirty="0"/>
          </a:p>
        </p:txBody>
      </p:sp>
    </p:spTree>
    <p:extLst>
      <p:ext uri="{BB962C8B-B14F-4D97-AF65-F5344CB8AC3E}">
        <p14:creationId xmlns:p14="http://schemas.microsoft.com/office/powerpoint/2010/main" val="3592486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35" y="91993"/>
            <a:ext cx="10954988" cy="905534"/>
          </a:xfrm>
        </p:spPr>
        <p:txBody>
          <a:bodyPr>
            <a:normAutofit/>
          </a:bodyPr>
          <a:lstStyle/>
          <a:p>
            <a:pPr algn="ctr"/>
            <a:r>
              <a:rPr lang="tr-TR" sz="3600" b="1" dirty="0" smtClean="0">
                <a:solidFill>
                  <a:schemeClr val="accent1">
                    <a:lumMod val="75000"/>
                  </a:schemeClr>
                </a:solidFill>
              </a:rPr>
              <a:t>Bu Hafta (Ünite 7-Öğretim Yöntem ve Teknikleri)</a:t>
            </a:r>
            <a:endParaRPr lang="en-US" sz="3600" b="1" dirty="0">
              <a:solidFill>
                <a:schemeClr val="accent1">
                  <a:lumMod val="75000"/>
                </a:schemeClr>
              </a:solidFill>
            </a:endParaRPr>
          </a:p>
        </p:txBody>
      </p:sp>
      <p:sp>
        <p:nvSpPr>
          <p:cNvPr id="3" name="Content Placeholder 2"/>
          <p:cNvSpPr>
            <a:spLocks noGrp="1"/>
          </p:cNvSpPr>
          <p:nvPr>
            <p:ph idx="1"/>
          </p:nvPr>
        </p:nvSpPr>
        <p:spPr>
          <a:xfrm>
            <a:off x="169105" y="997526"/>
            <a:ext cx="11745390" cy="5758115"/>
          </a:xfrm>
        </p:spPr>
        <p:txBody>
          <a:bodyPr>
            <a:normAutofit lnSpcReduction="10000"/>
          </a:bodyPr>
          <a:lstStyle/>
          <a:p>
            <a:pPr>
              <a:lnSpc>
                <a:spcPct val="100000"/>
              </a:lnSpc>
            </a:pPr>
            <a:r>
              <a:rPr lang="tr-TR" dirty="0" smtClean="0"/>
              <a:t>Öğretim Stratejileri</a:t>
            </a:r>
          </a:p>
          <a:p>
            <a:pPr lvl="1">
              <a:lnSpc>
                <a:spcPct val="100000"/>
              </a:lnSpc>
            </a:pPr>
            <a:r>
              <a:rPr lang="tr-TR" sz="2800" dirty="0" smtClean="0"/>
              <a:t>Sunuş Yolu, Buluş Yolu, Araştırma incelem Yolu</a:t>
            </a:r>
          </a:p>
          <a:p>
            <a:pPr>
              <a:lnSpc>
                <a:spcPct val="100000"/>
              </a:lnSpc>
            </a:pPr>
            <a:r>
              <a:rPr lang="tr-TR" dirty="0" smtClean="0"/>
              <a:t>Öğretim Yöntem ve Seçimini Etkileyen Faktörler</a:t>
            </a:r>
          </a:p>
          <a:p>
            <a:pPr>
              <a:lnSpc>
                <a:spcPct val="100000"/>
              </a:lnSpc>
            </a:pPr>
            <a:r>
              <a:rPr lang="tr-TR" dirty="0" smtClean="0"/>
              <a:t>Öğretim Yöntemleri</a:t>
            </a:r>
          </a:p>
          <a:p>
            <a:pPr lvl="1">
              <a:lnSpc>
                <a:spcPct val="100000"/>
              </a:lnSpc>
            </a:pPr>
            <a:r>
              <a:rPr lang="tr-TR" dirty="0" smtClean="0"/>
              <a:t>Anlatım yöntemi, etkileşimli anlatım, tartışma, örnek olay inceleme, problem-çözme, proje temelli öğretim, işbirliğine dayalı öğrenme, gösteri yapma, karşılıklı öğretim</a:t>
            </a:r>
          </a:p>
          <a:p>
            <a:pPr>
              <a:lnSpc>
                <a:spcPct val="100000"/>
              </a:lnSpc>
            </a:pPr>
            <a:r>
              <a:rPr lang="tr-TR" dirty="0" smtClean="0"/>
              <a:t>Grupla Öğretim Yöntem ve Teknikleri</a:t>
            </a:r>
          </a:p>
          <a:p>
            <a:pPr lvl="1">
              <a:lnSpc>
                <a:spcPct val="100000"/>
              </a:lnSpc>
            </a:pPr>
            <a:r>
              <a:rPr lang="tr-TR" dirty="0" smtClean="0"/>
              <a:t>Soru cevap, rol oynama, drama yöntemi, yaratıcı drama,benzeşim tekniği, beyin fırtınası, mikro öğretim yöntemi, altı şapkalı düşünme, deney</a:t>
            </a:r>
          </a:p>
          <a:p>
            <a:pPr>
              <a:lnSpc>
                <a:spcPct val="100000"/>
              </a:lnSpc>
            </a:pPr>
            <a:r>
              <a:rPr lang="tr-TR" dirty="0" smtClean="0"/>
              <a:t>Bireysel öğretim Tekniği</a:t>
            </a:r>
          </a:p>
          <a:p>
            <a:pPr lvl="1">
              <a:lnSpc>
                <a:spcPct val="100000"/>
              </a:lnSpc>
            </a:pPr>
            <a:r>
              <a:rPr lang="tr-TR" dirty="0" smtClean="0"/>
              <a:t>Birryselleştirilmiş öğretim, programlı öğretim, bilgisayar destekli öğretim</a:t>
            </a:r>
          </a:p>
          <a:p>
            <a:pPr>
              <a:lnSpc>
                <a:spcPct val="100000"/>
              </a:lnSpc>
            </a:pPr>
            <a:r>
              <a:rPr lang="tr-TR" dirty="0" smtClean="0"/>
              <a:t>Sınıfı Dışı Öğretim Teknikleri</a:t>
            </a:r>
          </a:p>
          <a:p>
            <a:pPr lvl="1">
              <a:lnSpc>
                <a:spcPct val="100000"/>
              </a:lnSpc>
            </a:pPr>
            <a:r>
              <a:rPr lang="tr-TR" dirty="0" smtClean="0"/>
              <a:t>Gezi, Gözlem, Deney, Görüşme, Sergi, Ödev</a:t>
            </a:r>
          </a:p>
          <a:p>
            <a:endParaRPr lang="tr-TR" dirty="0" smtClean="0"/>
          </a:p>
          <a:p>
            <a:pPr marL="457200" lvl="1" indent="0">
              <a:buNone/>
            </a:pPr>
            <a:endParaRPr lang="tr-TR" dirty="0" smtClean="0"/>
          </a:p>
          <a:p>
            <a:endParaRPr lang="en-US" sz="3000" dirty="0"/>
          </a:p>
          <a:p>
            <a:endParaRPr lang="en-US" dirty="0"/>
          </a:p>
        </p:txBody>
      </p:sp>
    </p:spTree>
    <p:extLst>
      <p:ext uri="{BB962C8B-B14F-4D97-AF65-F5344CB8AC3E}">
        <p14:creationId xmlns:p14="http://schemas.microsoft.com/office/powerpoint/2010/main" val="1941178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59276" y="5827594"/>
            <a:ext cx="1173719" cy="369332"/>
          </a:xfrm>
          <a:prstGeom prst="rect">
            <a:avLst/>
          </a:prstGeom>
          <a:noFill/>
        </p:spPr>
        <p:txBody>
          <a:bodyPr wrap="none" rtlCol="0">
            <a:spAutoFit/>
          </a:bodyPr>
          <a:lstStyle/>
          <a:p>
            <a:r>
              <a:rPr lang="tr-TR" dirty="0" smtClean="0"/>
              <a:t>KPSS-2013</a:t>
            </a:r>
            <a:endParaRPr lang="en-US" dirty="0"/>
          </a:p>
        </p:txBody>
      </p:sp>
      <p:sp>
        <p:nvSpPr>
          <p:cNvPr id="6" name="TextBox 5"/>
          <p:cNvSpPr txBox="1"/>
          <p:nvPr/>
        </p:nvSpPr>
        <p:spPr>
          <a:xfrm>
            <a:off x="9201073" y="6374524"/>
            <a:ext cx="951158" cy="369332"/>
          </a:xfrm>
          <a:prstGeom prst="rect">
            <a:avLst/>
          </a:prstGeom>
          <a:noFill/>
          <a:ln w="57150">
            <a:solidFill>
              <a:schemeClr val="tx1"/>
            </a:solidFill>
          </a:ln>
        </p:spPr>
        <p:txBody>
          <a:bodyPr wrap="none" rtlCol="0">
            <a:spAutoFit/>
          </a:bodyPr>
          <a:lstStyle/>
          <a:p>
            <a:r>
              <a:rPr lang="en-US" dirty="0" err="1" smtClean="0"/>
              <a:t>Cevap</a:t>
            </a:r>
            <a:r>
              <a:rPr lang="en-US" dirty="0"/>
              <a:t> </a:t>
            </a:r>
            <a:r>
              <a:rPr lang="tr-TR" dirty="0" smtClean="0"/>
              <a:t>D</a:t>
            </a:r>
            <a:endParaRPr lang="en-US" dirty="0"/>
          </a:p>
        </p:txBody>
      </p:sp>
      <p:pic>
        <p:nvPicPr>
          <p:cNvPr id="3" name="Picture 2"/>
          <p:cNvPicPr>
            <a:picLocks noChangeAspect="1"/>
          </p:cNvPicPr>
          <p:nvPr/>
        </p:nvPicPr>
        <p:blipFill>
          <a:blip r:embed="rId2"/>
          <a:stretch>
            <a:fillRect/>
          </a:stretch>
        </p:blipFill>
        <p:spPr>
          <a:xfrm>
            <a:off x="832513" y="304615"/>
            <a:ext cx="7849945" cy="6254575"/>
          </a:xfrm>
          <a:prstGeom prst="rect">
            <a:avLst/>
          </a:prstGeom>
        </p:spPr>
      </p:pic>
    </p:spTree>
    <p:extLst>
      <p:ext uri="{BB962C8B-B14F-4D97-AF65-F5344CB8AC3E}">
        <p14:creationId xmlns:p14="http://schemas.microsoft.com/office/powerpoint/2010/main" val="277511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063" y="1"/>
            <a:ext cx="10515600" cy="764274"/>
          </a:xfrm>
        </p:spPr>
        <p:txBody>
          <a:bodyPr>
            <a:normAutofit/>
          </a:bodyPr>
          <a:lstStyle/>
          <a:p>
            <a:r>
              <a:rPr lang="tr-TR" sz="3600" b="1" dirty="0" smtClean="0">
                <a:solidFill>
                  <a:schemeClr val="accent5"/>
                </a:solidFill>
              </a:rPr>
              <a:t>4. Örnek Olay Yöntemi</a:t>
            </a:r>
            <a:endParaRPr lang="en-US" sz="3600" dirty="0">
              <a:solidFill>
                <a:schemeClr val="accent5"/>
              </a:solidFill>
            </a:endParaRPr>
          </a:p>
        </p:txBody>
      </p:sp>
      <p:sp>
        <p:nvSpPr>
          <p:cNvPr id="3" name="Content Placeholder 2"/>
          <p:cNvSpPr>
            <a:spLocks noGrp="1"/>
          </p:cNvSpPr>
          <p:nvPr>
            <p:ph idx="1"/>
          </p:nvPr>
        </p:nvSpPr>
        <p:spPr>
          <a:xfrm>
            <a:off x="1" y="655094"/>
            <a:ext cx="11901268" cy="6482686"/>
          </a:xfrm>
        </p:spPr>
        <p:txBody>
          <a:bodyPr>
            <a:normAutofit/>
          </a:bodyPr>
          <a:lstStyle/>
          <a:p>
            <a:r>
              <a:rPr lang="tr-TR" sz="2600" dirty="0"/>
              <a:t>Bu yöntem, gerçekleri ve </a:t>
            </a:r>
            <a:r>
              <a:rPr lang="tr-TR" sz="2600" dirty="0" smtClean="0"/>
              <a:t>sorunları </a:t>
            </a:r>
            <a:r>
              <a:rPr lang="tr-TR" sz="2600" dirty="0"/>
              <a:t>yansıtan öykülemeler etrafında organize edilmiş öğrenme uygulamaları bütünü olarak tanımlanabilir. </a:t>
            </a:r>
            <a:endParaRPr lang="tr-TR" sz="2600" dirty="0" smtClean="0"/>
          </a:p>
          <a:p>
            <a:r>
              <a:rPr lang="tr-TR" sz="2600" dirty="0" smtClean="0"/>
              <a:t>Örnek </a:t>
            </a:r>
            <a:r>
              <a:rPr lang="tr-TR" sz="2600" dirty="0"/>
              <a:t>olay konu ile ilgili gerçek yaşamdan alınmış (öğretmenin yaşadığı, başkaları tarafından yaşanmış olayların gazete ve dergilerden alınması, öğrencilerin yaşamlarında karşılaşmaları muhtemel olaylar) olayların sınıf ortamına getirilerek öğrencilerin etkin katılımları ve grup tartışmalarıyla çözümüne yönelik olarak kullanılan bir tekniktir. </a:t>
            </a:r>
            <a:endParaRPr lang="tr-TR" sz="2600" dirty="0" smtClean="0"/>
          </a:p>
          <a:p>
            <a:r>
              <a:rPr lang="tr-TR" sz="2600" dirty="0" smtClean="0"/>
              <a:t>Öğrenciler </a:t>
            </a:r>
            <a:r>
              <a:rPr lang="tr-TR" sz="2600" dirty="0"/>
              <a:t>gruplara ayrılarak örnek olayı farklı açılardan irdeler ve çözüm önerileri geliştirirler. Öğrencilerin kavrama, uygulama, analiz, sentez ve değerlendirme düzeyindeki kazanımlara ulaşması, yansıtıcı düşünme ve eleştirel düşünme becerileri kazandırmak için kullanılır.  </a:t>
            </a:r>
            <a:endParaRPr lang="en-US" sz="2600" dirty="0"/>
          </a:p>
          <a:p>
            <a:pPr marL="0" indent="0">
              <a:buNone/>
            </a:pPr>
            <a:endParaRPr lang="en-US" dirty="0"/>
          </a:p>
        </p:txBody>
      </p:sp>
    </p:spTree>
    <p:extLst>
      <p:ext uri="{BB962C8B-B14F-4D97-AF65-F5344CB8AC3E}">
        <p14:creationId xmlns:p14="http://schemas.microsoft.com/office/powerpoint/2010/main" val="1690170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063" y="1"/>
            <a:ext cx="10515600" cy="764274"/>
          </a:xfrm>
        </p:spPr>
        <p:txBody>
          <a:bodyPr>
            <a:normAutofit/>
          </a:bodyPr>
          <a:lstStyle/>
          <a:p>
            <a:r>
              <a:rPr lang="tr-TR" sz="3600" b="1" dirty="0">
                <a:solidFill>
                  <a:schemeClr val="accent5"/>
                </a:solidFill>
              </a:rPr>
              <a:t>5</a:t>
            </a:r>
            <a:r>
              <a:rPr lang="tr-TR" sz="3600" b="1" dirty="0" smtClean="0">
                <a:solidFill>
                  <a:schemeClr val="accent5"/>
                </a:solidFill>
              </a:rPr>
              <a:t>. Gösterip-Yaptırma Yöntemi</a:t>
            </a:r>
            <a:endParaRPr lang="en-US" sz="3600" dirty="0">
              <a:solidFill>
                <a:schemeClr val="accent5"/>
              </a:solidFill>
            </a:endParaRPr>
          </a:p>
        </p:txBody>
      </p:sp>
      <p:sp>
        <p:nvSpPr>
          <p:cNvPr id="3" name="Content Placeholder 2"/>
          <p:cNvSpPr>
            <a:spLocks noGrp="1"/>
          </p:cNvSpPr>
          <p:nvPr>
            <p:ph idx="1"/>
          </p:nvPr>
        </p:nvSpPr>
        <p:spPr>
          <a:xfrm>
            <a:off x="0" y="655094"/>
            <a:ext cx="11915335" cy="6482686"/>
          </a:xfrm>
        </p:spPr>
        <p:txBody>
          <a:bodyPr>
            <a:normAutofit/>
          </a:bodyPr>
          <a:lstStyle/>
          <a:p>
            <a:r>
              <a:rPr lang="tr-TR" sz="2600" dirty="0" smtClean="0"/>
              <a:t>Öğrencilere </a:t>
            </a:r>
            <a:r>
              <a:rPr lang="tr-TR" sz="2600" dirty="0"/>
              <a:t>özellikle psikomotor becerileri kazandırmak için kullanılan yöntemdir. </a:t>
            </a:r>
            <a:endParaRPr lang="tr-TR" sz="2600" dirty="0" smtClean="0"/>
          </a:p>
          <a:p>
            <a:r>
              <a:rPr lang="tr-TR" sz="2600" dirty="0" smtClean="0"/>
              <a:t>Bu </a:t>
            </a:r>
            <a:r>
              <a:rPr lang="tr-TR" sz="2600" dirty="0"/>
              <a:t>yöntemde gösteri bölümünde öğretmen, yapma bölümünde ise öğrenci aktiftir. </a:t>
            </a:r>
            <a:endParaRPr lang="tr-TR" sz="2600" dirty="0" smtClean="0"/>
          </a:p>
          <a:p>
            <a:r>
              <a:rPr lang="tr-TR" sz="2600" dirty="0" smtClean="0"/>
              <a:t>Örneğin </a:t>
            </a:r>
            <a:r>
              <a:rPr lang="tr-TR" sz="2600" dirty="0"/>
              <a:t>sosyal bilgiler dersinde öğrencilere “Doğu Anadolu bölgesinin haritasını aslına uygun olarak ezbere çizebilme.” hedefini kazandırmak isteniyorsa yapılacak iş ya da kazanılacak davranışın aşamaları öğrencilere açık olarak verilmeli her bir aşama öğretmen tarafından gösterilmeli ve öğrencilerinde her bir basamakta yapılması gereken davranışı eksiksiz olarak yapmaları sağlanmalıdır. </a:t>
            </a:r>
            <a:endParaRPr lang="tr-TR" sz="2600" dirty="0" smtClean="0"/>
          </a:p>
          <a:p>
            <a:r>
              <a:rPr lang="tr-TR" sz="2600" dirty="0" smtClean="0"/>
              <a:t>Eğer </a:t>
            </a:r>
            <a:r>
              <a:rPr lang="tr-TR" sz="2600" dirty="0"/>
              <a:t>23 Nisan Ulusal Egemenlik ve Çocuk Bayramı kutlamaları için hazırlanan bir programda yörenin halk oyunları bir öğrenci gurubu tarafından oynanacaksa, böyle bir davranışı öğrencilerde oluşturmak için de gösterip-yaptırma yöntemi kullanılabilir. Bu yöntemde öğretmenin gösteri için önceden hazırlık yapması gösteri sırasında kullanılacak materyalleri sağlaması oldukça önemlidir. Çok büyük gruplarda bu yöntemin kullanılması zordur. </a:t>
            </a:r>
            <a:endParaRPr lang="en-US" sz="2600" dirty="0"/>
          </a:p>
        </p:txBody>
      </p:sp>
    </p:spTree>
    <p:extLst>
      <p:ext uri="{BB962C8B-B14F-4D97-AF65-F5344CB8AC3E}">
        <p14:creationId xmlns:p14="http://schemas.microsoft.com/office/powerpoint/2010/main" val="2460346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59276" y="5827594"/>
            <a:ext cx="1173719" cy="369332"/>
          </a:xfrm>
          <a:prstGeom prst="rect">
            <a:avLst/>
          </a:prstGeom>
          <a:noFill/>
        </p:spPr>
        <p:txBody>
          <a:bodyPr wrap="none" rtlCol="0">
            <a:spAutoFit/>
          </a:bodyPr>
          <a:lstStyle/>
          <a:p>
            <a:r>
              <a:rPr lang="tr-TR" dirty="0" smtClean="0"/>
              <a:t>KPSS-2013</a:t>
            </a:r>
            <a:endParaRPr lang="en-US" dirty="0"/>
          </a:p>
        </p:txBody>
      </p:sp>
      <p:sp>
        <p:nvSpPr>
          <p:cNvPr id="6" name="TextBox 5"/>
          <p:cNvSpPr txBox="1"/>
          <p:nvPr/>
        </p:nvSpPr>
        <p:spPr>
          <a:xfrm>
            <a:off x="9201073" y="6374524"/>
            <a:ext cx="941540" cy="369332"/>
          </a:xfrm>
          <a:prstGeom prst="rect">
            <a:avLst/>
          </a:prstGeom>
          <a:noFill/>
          <a:ln w="57150">
            <a:solidFill>
              <a:schemeClr val="tx1"/>
            </a:solidFill>
          </a:ln>
        </p:spPr>
        <p:txBody>
          <a:bodyPr wrap="none" rtlCol="0">
            <a:spAutoFit/>
          </a:bodyPr>
          <a:lstStyle/>
          <a:p>
            <a:r>
              <a:rPr lang="en-US" dirty="0" err="1" smtClean="0"/>
              <a:t>Cevap</a:t>
            </a:r>
            <a:r>
              <a:rPr lang="en-US" dirty="0"/>
              <a:t> </a:t>
            </a:r>
            <a:r>
              <a:rPr lang="tr-TR" dirty="0"/>
              <a:t>A</a:t>
            </a:r>
            <a:endParaRPr lang="en-US" dirty="0"/>
          </a:p>
        </p:txBody>
      </p:sp>
      <p:pic>
        <p:nvPicPr>
          <p:cNvPr id="2" name="Picture 1"/>
          <p:cNvPicPr>
            <a:picLocks noChangeAspect="1"/>
          </p:cNvPicPr>
          <p:nvPr/>
        </p:nvPicPr>
        <p:blipFill>
          <a:blip r:embed="rId2"/>
          <a:stretch>
            <a:fillRect/>
          </a:stretch>
        </p:blipFill>
        <p:spPr>
          <a:xfrm>
            <a:off x="873461" y="271605"/>
            <a:ext cx="7055893" cy="6287585"/>
          </a:xfrm>
          <a:prstGeom prst="rect">
            <a:avLst/>
          </a:prstGeom>
        </p:spPr>
      </p:pic>
    </p:spTree>
    <p:extLst>
      <p:ext uri="{BB962C8B-B14F-4D97-AF65-F5344CB8AC3E}">
        <p14:creationId xmlns:p14="http://schemas.microsoft.com/office/powerpoint/2010/main" val="410011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063" y="1"/>
            <a:ext cx="10515600" cy="764274"/>
          </a:xfrm>
        </p:spPr>
        <p:txBody>
          <a:bodyPr>
            <a:normAutofit/>
          </a:bodyPr>
          <a:lstStyle/>
          <a:p>
            <a:r>
              <a:rPr lang="tr-TR" sz="3600" b="1" dirty="0" smtClean="0">
                <a:solidFill>
                  <a:schemeClr val="accent5"/>
                </a:solidFill>
              </a:rPr>
              <a:t>6. Proje Temelli Öğrenme</a:t>
            </a:r>
            <a:endParaRPr lang="en-US" sz="3600" dirty="0">
              <a:solidFill>
                <a:schemeClr val="accent5"/>
              </a:solidFill>
            </a:endParaRPr>
          </a:p>
        </p:txBody>
      </p:sp>
      <p:sp>
        <p:nvSpPr>
          <p:cNvPr id="3" name="Content Placeholder 2"/>
          <p:cNvSpPr>
            <a:spLocks noGrp="1"/>
          </p:cNvSpPr>
          <p:nvPr>
            <p:ph idx="1"/>
          </p:nvPr>
        </p:nvSpPr>
        <p:spPr>
          <a:xfrm>
            <a:off x="1" y="764275"/>
            <a:ext cx="12056012" cy="6482686"/>
          </a:xfrm>
        </p:spPr>
        <p:txBody>
          <a:bodyPr>
            <a:noAutofit/>
          </a:bodyPr>
          <a:lstStyle/>
          <a:p>
            <a:r>
              <a:rPr lang="tr-TR" sz="2600" dirty="0" smtClean="0"/>
              <a:t>Öğrenci </a:t>
            </a:r>
            <a:r>
              <a:rPr lang="tr-TR" sz="2600" dirty="0"/>
              <a:t>merkezli bir yaklaşımdır. Problem çözmeye dayalı olduğu için bilişsel alanın uygulama, analiz, sentez, değerlendirme basamaklarına yönelik </a:t>
            </a:r>
            <a:r>
              <a:rPr lang="tr-TR" sz="2600" dirty="0" smtClean="0"/>
              <a:t>hedefleri gerçekleştirir. </a:t>
            </a:r>
          </a:p>
          <a:p>
            <a:r>
              <a:rPr lang="tr-TR" sz="2600" dirty="0" smtClean="0"/>
              <a:t>Öğrencileri </a:t>
            </a:r>
            <a:r>
              <a:rPr lang="tr-TR" sz="2600" dirty="0"/>
              <a:t>bireysel çalışmadan çok grup çalışmasına yönlendirir. </a:t>
            </a:r>
            <a:endParaRPr lang="tr-TR" sz="2600" dirty="0" smtClean="0"/>
          </a:p>
          <a:p>
            <a:r>
              <a:rPr lang="tr-TR" sz="2600" dirty="0"/>
              <a:t>P</a:t>
            </a:r>
            <a:r>
              <a:rPr lang="tr-TR" sz="2600" dirty="0" smtClean="0"/>
              <a:t>roje </a:t>
            </a:r>
            <a:r>
              <a:rPr lang="tr-TR" sz="2600" dirty="0"/>
              <a:t>konusunun </a:t>
            </a:r>
            <a:r>
              <a:rPr lang="tr-TR" sz="2600" dirty="0" smtClean="0"/>
              <a:t>belirlenmesinde, öğretmen </a:t>
            </a:r>
            <a:r>
              <a:rPr lang="tr-TR" sz="2600" dirty="0"/>
              <a:t>öğrencilere proje konusuyla ilgili seçenekler sunar, öğrenciler de bu seçenekler arasından ilgilerini çeken, kendilerine uygun olan proje konusunu seçerler</a:t>
            </a:r>
            <a:r>
              <a:rPr lang="tr-TR" sz="2600" dirty="0" smtClean="0"/>
              <a:t>.</a:t>
            </a:r>
            <a:endParaRPr lang="en-US" sz="2600" dirty="0"/>
          </a:p>
          <a:p>
            <a:r>
              <a:rPr lang="tr-TR" sz="2600" dirty="0"/>
              <a:t>Projenin hazırlanması uzun süre gerektirdiğinden dolayı, projenin hazırlanma süreci öğretmen tarafından izlenmeli ve gerekli rehberlikler yapılmalıdır. </a:t>
            </a:r>
            <a:r>
              <a:rPr lang="tr-TR" sz="2600" dirty="0" smtClean="0"/>
              <a:t>Projenin </a:t>
            </a:r>
            <a:r>
              <a:rPr lang="tr-TR" sz="2600" dirty="0"/>
              <a:t>sonunda mutlaka bir ürün ortaya çıkarılmalıdır. </a:t>
            </a:r>
            <a:endParaRPr lang="tr-TR" sz="2600" dirty="0" smtClean="0"/>
          </a:p>
          <a:p>
            <a:r>
              <a:rPr lang="tr-TR" sz="2600" dirty="0" smtClean="0"/>
              <a:t>öğrenci </a:t>
            </a:r>
            <a:r>
              <a:rPr lang="tr-TR" sz="2600" dirty="0"/>
              <a:t>konuları derinlemesine öğrenir, sorunlara birden fazla çözüm bulabilir, eleştirel ve yaratıcı düşünme kazanabilir ve kendi gelişimini değerlendirebilir. </a:t>
            </a:r>
            <a:endParaRPr lang="tr-TR" sz="2600" dirty="0" smtClean="0"/>
          </a:p>
          <a:p>
            <a:r>
              <a:rPr lang="tr-TR" sz="2600" dirty="0" smtClean="0"/>
              <a:t>öğrencilerin </a:t>
            </a:r>
            <a:r>
              <a:rPr lang="tr-TR" sz="2600" dirty="0"/>
              <a:t>bilimsel yöntemi kullanmaları sağlanmalıdır.</a:t>
            </a:r>
            <a:endParaRPr lang="en-US" sz="2600" dirty="0"/>
          </a:p>
        </p:txBody>
      </p:sp>
    </p:spTree>
    <p:extLst>
      <p:ext uri="{BB962C8B-B14F-4D97-AF65-F5344CB8AC3E}">
        <p14:creationId xmlns:p14="http://schemas.microsoft.com/office/powerpoint/2010/main" val="3764367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42495" y="6305266"/>
            <a:ext cx="1173719" cy="369332"/>
          </a:xfrm>
          <a:prstGeom prst="rect">
            <a:avLst/>
          </a:prstGeom>
          <a:noFill/>
        </p:spPr>
        <p:txBody>
          <a:bodyPr wrap="none" rtlCol="0">
            <a:spAutoFit/>
          </a:bodyPr>
          <a:lstStyle/>
          <a:p>
            <a:r>
              <a:rPr lang="tr-TR" dirty="0" smtClean="0"/>
              <a:t>KPSS-2013</a:t>
            </a:r>
            <a:endParaRPr lang="en-US" dirty="0"/>
          </a:p>
        </p:txBody>
      </p:sp>
      <p:sp>
        <p:nvSpPr>
          <p:cNvPr id="6" name="TextBox 5"/>
          <p:cNvSpPr txBox="1"/>
          <p:nvPr/>
        </p:nvSpPr>
        <p:spPr>
          <a:xfrm>
            <a:off x="9201073" y="6374524"/>
            <a:ext cx="933525" cy="369332"/>
          </a:xfrm>
          <a:prstGeom prst="rect">
            <a:avLst/>
          </a:prstGeom>
          <a:noFill/>
          <a:ln w="57150">
            <a:solidFill>
              <a:schemeClr val="tx1"/>
            </a:solidFill>
          </a:ln>
        </p:spPr>
        <p:txBody>
          <a:bodyPr wrap="none" rtlCol="0">
            <a:spAutoFit/>
          </a:bodyPr>
          <a:lstStyle/>
          <a:p>
            <a:r>
              <a:rPr lang="en-US" dirty="0" err="1" smtClean="0"/>
              <a:t>Cevap</a:t>
            </a:r>
            <a:r>
              <a:rPr lang="en-US" dirty="0"/>
              <a:t> B</a:t>
            </a:r>
          </a:p>
        </p:txBody>
      </p:sp>
      <p:pic>
        <p:nvPicPr>
          <p:cNvPr id="3" name="Picture 2"/>
          <p:cNvPicPr>
            <a:picLocks noChangeAspect="1"/>
          </p:cNvPicPr>
          <p:nvPr/>
        </p:nvPicPr>
        <p:blipFill>
          <a:blip r:embed="rId2"/>
          <a:stretch>
            <a:fillRect/>
          </a:stretch>
        </p:blipFill>
        <p:spPr>
          <a:xfrm>
            <a:off x="1787857" y="377551"/>
            <a:ext cx="8584441" cy="5754406"/>
          </a:xfrm>
          <a:prstGeom prst="rect">
            <a:avLst/>
          </a:prstGeom>
        </p:spPr>
      </p:pic>
    </p:spTree>
    <p:extLst>
      <p:ext uri="{BB962C8B-B14F-4D97-AF65-F5344CB8AC3E}">
        <p14:creationId xmlns:p14="http://schemas.microsoft.com/office/powerpoint/2010/main" val="48557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063" y="1"/>
            <a:ext cx="10515600" cy="764274"/>
          </a:xfrm>
        </p:spPr>
        <p:txBody>
          <a:bodyPr>
            <a:normAutofit/>
          </a:bodyPr>
          <a:lstStyle/>
          <a:p>
            <a:r>
              <a:rPr lang="tr-TR" sz="3600" b="1" dirty="0" smtClean="0">
                <a:solidFill>
                  <a:schemeClr val="accent5"/>
                </a:solidFill>
              </a:rPr>
              <a:t>7. İşbirliğine Dayalı Öğrenme</a:t>
            </a:r>
            <a:endParaRPr lang="en-US" sz="3600" dirty="0">
              <a:solidFill>
                <a:schemeClr val="accent5"/>
              </a:solidFill>
            </a:endParaRPr>
          </a:p>
        </p:txBody>
      </p:sp>
      <p:sp>
        <p:nvSpPr>
          <p:cNvPr id="3" name="Content Placeholder 2"/>
          <p:cNvSpPr>
            <a:spLocks noGrp="1"/>
          </p:cNvSpPr>
          <p:nvPr>
            <p:ph idx="1"/>
          </p:nvPr>
        </p:nvSpPr>
        <p:spPr>
          <a:xfrm>
            <a:off x="1" y="1064527"/>
            <a:ext cx="11957538" cy="6482686"/>
          </a:xfrm>
        </p:spPr>
        <p:txBody>
          <a:bodyPr>
            <a:normAutofit/>
          </a:bodyPr>
          <a:lstStyle/>
          <a:p>
            <a:r>
              <a:rPr lang="tr-TR" sz="2400" dirty="0" smtClean="0"/>
              <a:t>demokratik </a:t>
            </a:r>
            <a:r>
              <a:rPr lang="tr-TR" sz="2400" dirty="0"/>
              <a:t>bir eğitim ortamının olmasına yönelik düşüncelerine dayalıdır. </a:t>
            </a:r>
            <a:endParaRPr lang="tr-TR" sz="2400" dirty="0" smtClean="0"/>
          </a:p>
          <a:p>
            <a:r>
              <a:rPr lang="tr-TR" sz="2400" dirty="0"/>
              <a:t>Ö</a:t>
            </a:r>
            <a:r>
              <a:rPr lang="tr-TR" sz="2400" dirty="0" smtClean="0"/>
              <a:t>ğrenciler </a:t>
            </a:r>
            <a:r>
              <a:rPr lang="tr-TR" sz="2400" dirty="0"/>
              <a:t>4 ya da 6 kişilik </a:t>
            </a:r>
            <a:r>
              <a:rPr lang="tr-TR" sz="2400" dirty="0" smtClean="0"/>
              <a:t>heterejon gruplara </a:t>
            </a:r>
            <a:r>
              <a:rPr lang="tr-TR" sz="2400" dirty="0"/>
              <a:t>ayrılırlar. </a:t>
            </a:r>
            <a:r>
              <a:rPr lang="tr-TR" sz="2400" dirty="0" smtClean="0"/>
              <a:t>Örneğin</a:t>
            </a:r>
            <a:r>
              <a:rPr lang="tr-TR" sz="2400" dirty="0"/>
              <a:t>, 4 kişilik bir grupta 1 çok başarılı, 2 orta düzeyde başarılı, 1 düşük düzeyde başarılı öğrencilerin bulunması gibi. Bu yapı bir anlamda toplumdaki çeşitliliğin küçük bir örneğini temsil etmektedir. Grup üyelerine etkinlikle ilgili görev dağılımı yapılır (yazıcı, sözcü, inceleyici, başkan gibi). Bu görevler sırayla el değiştirir ve böylece herkes her işi yapmış olur</a:t>
            </a:r>
            <a:r>
              <a:rPr lang="tr-TR" sz="2400" dirty="0" smtClean="0"/>
              <a:t>.</a:t>
            </a:r>
            <a:endParaRPr lang="en-US" sz="2400" dirty="0"/>
          </a:p>
          <a:p>
            <a:r>
              <a:rPr lang="tr-TR" sz="2400" dirty="0"/>
              <a:t>Etkinlikler sonunda öğrencilerin aldıkları bireysel puanların ortalaması alınarak grup puanı çıkarılır. </a:t>
            </a:r>
            <a:r>
              <a:rPr lang="tr-TR" sz="2400" dirty="0" smtClean="0"/>
              <a:t>Bu </a:t>
            </a:r>
            <a:r>
              <a:rPr lang="tr-TR" sz="2400" dirty="0"/>
              <a:t>durumda, puanı yüksek olan öğrenciler, puanı düşük olan öğrencileri çalışmaya teşvik ederek ortalamayı düşürmemelerini sağlarlar</a:t>
            </a:r>
            <a:r>
              <a:rPr lang="tr-TR" sz="2400" dirty="0" smtClean="0"/>
              <a:t>.</a:t>
            </a:r>
            <a:endParaRPr lang="en-US" sz="2400" dirty="0"/>
          </a:p>
          <a:p>
            <a:r>
              <a:rPr lang="tr-TR" sz="2400" dirty="0"/>
              <a:t>İşbirliğine dayalı öğrenmede esas amaç öğrencilerin bilişsel öğrenmelerine kıyasla duyuşsal öğrenmelerini (işbirliği, sorumluluk, paylaşma gibi) sağlamaktır. Grupların birbirleri ile yarışmaları hedeflenmez, ancak gruplar arasında doğal olarak bir rekabet oluşabilir. İşbirliğine dayalı öğretimin uygulanmasında farklı uygulamalar görmek mümkündür. Bu uygulamalarla ilgili özellikler aşağıda açıklanmıştır.</a:t>
            </a:r>
            <a:endParaRPr lang="en-US" sz="2400" dirty="0"/>
          </a:p>
          <a:p>
            <a:pPr marL="0" indent="0">
              <a:buNone/>
            </a:pPr>
            <a:endParaRPr lang="en-US" sz="2400" dirty="0"/>
          </a:p>
        </p:txBody>
      </p:sp>
    </p:spTree>
    <p:extLst>
      <p:ext uri="{BB962C8B-B14F-4D97-AF65-F5344CB8AC3E}">
        <p14:creationId xmlns:p14="http://schemas.microsoft.com/office/powerpoint/2010/main" val="2213354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42495" y="6305266"/>
            <a:ext cx="1173719" cy="369332"/>
          </a:xfrm>
          <a:prstGeom prst="rect">
            <a:avLst/>
          </a:prstGeom>
          <a:noFill/>
        </p:spPr>
        <p:txBody>
          <a:bodyPr wrap="none" rtlCol="0">
            <a:spAutoFit/>
          </a:bodyPr>
          <a:lstStyle/>
          <a:p>
            <a:r>
              <a:rPr lang="tr-TR" dirty="0" smtClean="0"/>
              <a:t>KPSS-2013</a:t>
            </a:r>
            <a:endParaRPr lang="en-US" dirty="0"/>
          </a:p>
        </p:txBody>
      </p:sp>
      <p:sp>
        <p:nvSpPr>
          <p:cNvPr id="6" name="TextBox 5"/>
          <p:cNvSpPr txBox="1"/>
          <p:nvPr/>
        </p:nvSpPr>
        <p:spPr>
          <a:xfrm>
            <a:off x="9201073" y="6374524"/>
            <a:ext cx="941540" cy="369332"/>
          </a:xfrm>
          <a:prstGeom prst="rect">
            <a:avLst/>
          </a:prstGeom>
          <a:noFill/>
          <a:ln w="57150">
            <a:solidFill>
              <a:schemeClr val="tx1"/>
            </a:solidFill>
          </a:ln>
        </p:spPr>
        <p:txBody>
          <a:bodyPr wrap="none" rtlCol="0">
            <a:spAutoFit/>
          </a:bodyPr>
          <a:lstStyle/>
          <a:p>
            <a:r>
              <a:rPr lang="en-US" dirty="0" err="1" smtClean="0"/>
              <a:t>Cevap</a:t>
            </a:r>
            <a:r>
              <a:rPr lang="en-US" dirty="0"/>
              <a:t> </a:t>
            </a:r>
            <a:r>
              <a:rPr lang="tr-TR" dirty="0"/>
              <a:t>A</a:t>
            </a:r>
            <a:endParaRPr lang="en-US" dirty="0"/>
          </a:p>
        </p:txBody>
      </p:sp>
      <p:pic>
        <p:nvPicPr>
          <p:cNvPr id="2" name="Picture 1"/>
          <p:cNvPicPr>
            <a:picLocks noChangeAspect="1"/>
          </p:cNvPicPr>
          <p:nvPr/>
        </p:nvPicPr>
        <p:blipFill>
          <a:blip r:embed="rId2"/>
          <a:stretch>
            <a:fillRect/>
          </a:stretch>
        </p:blipFill>
        <p:spPr>
          <a:xfrm>
            <a:off x="-543636" y="253082"/>
            <a:ext cx="7618598" cy="5875782"/>
          </a:xfrm>
          <a:prstGeom prst="rect">
            <a:avLst/>
          </a:prstGeom>
        </p:spPr>
      </p:pic>
      <p:pic>
        <p:nvPicPr>
          <p:cNvPr id="4" name="Picture 3"/>
          <p:cNvPicPr>
            <a:picLocks noChangeAspect="1"/>
          </p:cNvPicPr>
          <p:nvPr/>
        </p:nvPicPr>
        <p:blipFill>
          <a:blip r:embed="rId3"/>
          <a:stretch>
            <a:fillRect/>
          </a:stretch>
        </p:blipFill>
        <p:spPr>
          <a:xfrm>
            <a:off x="7342495" y="1050878"/>
            <a:ext cx="4836585" cy="3606945"/>
          </a:xfrm>
          <a:prstGeom prst="rect">
            <a:avLst/>
          </a:prstGeom>
        </p:spPr>
      </p:pic>
    </p:spTree>
    <p:extLst>
      <p:ext uri="{BB962C8B-B14F-4D97-AF65-F5344CB8AC3E}">
        <p14:creationId xmlns:p14="http://schemas.microsoft.com/office/powerpoint/2010/main" val="360474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233" y="-151857"/>
            <a:ext cx="10515600" cy="1325563"/>
          </a:xfrm>
        </p:spPr>
        <p:txBody>
          <a:bodyPr>
            <a:normAutofit/>
          </a:bodyPr>
          <a:lstStyle/>
          <a:p>
            <a:pPr>
              <a:lnSpc>
                <a:spcPct val="100000"/>
              </a:lnSpc>
            </a:pPr>
            <a:r>
              <a:rPr lang="tr-TR" sz="3600" b="1" dirty="0">
                <a:solidFill>
                  <a:schemeClr val="accent5"/>
                </a:solidFill>
              </a:rPr>
              <a:t>Öğretim Stratejileri</a:t>
            </a:r>
          </a:p>
        </p:txBody>
      </p:sp>
      <p:sp>
        <p:nvSpPr>
          <p:cNvPr id="3" name="Content Placeholder 2"/>
          <p:cNvSpPr>
            <a:spLocks noGrp="1"/>
          </p:cNvSpPr>
          <p:nvPr>
            <p:ph idx="1"/>
          </p:nvPr>
        </p:nvSpPr>
        <p:spPr>
          <a:xfrm>
            <a:off x="232012" y="1173706"/>
            <a:ext cx="11764370" cy="5445457"/>
          </a:xfrm>
        </p:spPr>
        <p:txBody>
          <a:bodyPr>
            <a:normAutofit/>
          </a:bodyPr>
          <a:lstStyle/>
          <a:p>
            <a:pPr>
              <a:lnSpc>
                <a:spcPct val="100000"/>
              </a:lnSpc>
            </a:pPr>
            <a:r>
              <a:rPr lang="tr-TR" sz="3200" u="sng" dirty="0" smtClean="0"/>
              <a:t>Sunuş Yolu</a:t>
            </a:r>
          </a:p>
          <a:p>
            <a:pPr lvl="1">
              <a:lnSpc>
                <a:spcPct val="100000"/>
              </a:lnSpc>
            </a:pPr>
            <a:r>
              <a:rPr lang="tr-TR" sz="2600" dirty="0" smtClean="0"/>
              <a:t>Ausubel’in </a:t>
            </a:r>
            <a:r>
              <a:rPr lang="tr-TR" sz="2600" dirty="0"/>
              <a:t>anlamlı öğrenme kuramına dayanmaktadır. </a:t>
            </a:r>
            <a:endParaRPr lang="tr-TR" sz="2600" dirty="0" smtClean="0"/>
          </a:p>
          <a:p>
            <a:pPr lvl="1">
              <a:lnSpc>
                <a:spcPct val="100000"/>
              </a:lnSpc>
            </a:pPr>
            <a:r>
              <a:rPr lang="tr-TR" sz="2600" dirty="0" smtClean="0"/>
              <a:t>Kavram</a:t>
            </a:r>
            <a:r>
              <a:rPr lang="tr-TR" sz="2600" dirty="0"/>
              <a:t>, ilke ve genellemelerin öğretmen tarafından yapılandırılarak öğrencilere sunulduğu bir yaklaşımdır. </a:t>
            </a:r>
            <a:endParaRPr lang="tr-TR" sz="2600" dirty="0" smtClean="0"/>
          </a:p>
          <a:p>
            <a:pPr lvl="1">
              <a:lnSpc>
                <a:spcPct val="100000"/>
              </a:lnSpc>
            </a:pPr>
            <a:r>
              <a:rPr lang="tr-TR" sz="2600" dirty="0" smtClean="0"/>
              <a:t>Sunuşu </a:t>
            </a:r>
            <a:r>
              <a:rPr lang="tr-TR" sz="2600" dirty="0"/>
              <a:t>öğretmen yaptığı için öğrenciler pasif durumdadır. </a:t>
            </a:r>
            <a:endParaRPr lang="tr-TR" sz="2600" dirty="0" smtClean="0"/>
          </a:p>
          <a:p>
            <a:pPr lvl="1">
              <a:lnSpc>
                <a:spcPct val="100000"/>
              </a:lnSpc>
            </a:pPr>
            <a:r>
              <a:rPr lang="tr-TR" sz="2600" dirty="0" smtClean="0"/>
              <a:t>Çoğunlukla </a:t>
            </a:r>
            <a:r>
              <a:rPr lang="tr-TR" sz="2600" u="sng" dirty="0"/>
              <a:t>bilgi düzeyindeki kazanımlara</a:t>
            </a:r>
            <a:r>
              <a:rPr lang="tr-TR" sz="2600" dirty="0"/>
              <a:t> ulaşmak için kullanılır. </a:t>
            </a:r>
            <a:endParaRPr lang="tr-TR" sz="2600" dirty="0" smtClean="0"/>
          </a:p>
          <a:p>
            <a:pPr lvl="1">
              <a:lnSpc>
                <a:spcPct val="100000"/>
              </a:lnSpc>
            </a:pPr>
            <a:r>
              <a:rPr lang="tr-TR" sz="2600" dirty="0" smtClean="0"/>
              <a:t>Sunuş </a:t>
            </a:r>
            <a:r>
              <a:rPr lang="tr-TR" sz="2600" dirty="0"/>
              <a:t>yoluyla öğretimin ezberden çok anlamlı öğrenmeyi oluşturması sağlanmaya </a:t>
            </a:r>
            <a:r>
              <a:rPr lang="tr-TR" sz="2600" dirty="0" smtClean="0"/>
              <a:t>çalışılmalıdır. Bunun  için aşağıdaki adımlar izlenir</a:t>
            </a:r>
          </a:p>
          <a:p>
            <a:pPr marL="0" lvl="0" indent="0">
              <a:buNone/>
            </a:pPr>
            <a:endParaRPr lang="tr-TR" sz="2800" dirty="0" smtClean="0"/>
          </a:p>
          <a:p>
            <a:endParaRPr lang="en-US" dirty="0"/>
          </a:p>
        </p:txBody>
      </p:sp>
      <p:pic>
        <p:nvPicPr>
          <p:cNvPr id="1026" name="Picture 2" descr="http://users.metu.edu.tr/e133313/MCj02889760000%5b1%5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0268" y="4579093"/>
            <a:ext cx="264795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127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478" y="184246"/>
            <a:ext cx="11764370" cy="6673754"/>
          </a:xfrm>
        </p:spPr>
        <p:txBody>
          <a:bodyPr>
            <a:normAutofit fontScale="92500" lnSpcReduction="20000"/>
          </a:bodyPr>
          <a:lstStyle/>
          <a:p>
            <a:pPr marL="0" lvl="0" indent="0">
              <a:buNone/>
            </a:pPr>
            <a:r>
              <a:rPr lang="tr-TR" b="1" dirty="0" smtClean="0"/>
              <a:t>a. Ön </a:t>
            </a:r>
            <a:r>
              <a:rPr lang="tr-TR" b="1" dirty="0"/>
              <a:t>düzenleyiciler / örgütleyiciler :</a:t>
            </a:r>
            <a:r>
              <a:rPr lang="tr-TR" dirty="0"/>
              <a:t> </a:t>
            </a:r>
            <a:endParaRPr lang="tr-TR" dirty="0" smtClean="0"/>
          </a:p>
          <a:p>
            <a:pPr marL="0" lvl="0" indent="0">
              <a:buNone/>
            </a:pPr>
            <a:r>
              <a:rPr lang="tr-TR" dirty="0" smtClean="0"/>
              <a:t>Genel </a:t>
            </a:r>
            <a:r>
              <a:rPr lang="tr-TR" dirty="0"/>
              <a:t>olarak önbilgilerle yeni bilgiler arasında ya da yeni konuların bölümleri arasında anlamlı bir bağ oluşturulmasını sağlamak için kullanılır. </a:t>
            </a:r>
            <a:r>
              <a:rPr lang="tr-TR" u="sng" dirty="0"/>
              <a:t>Derse ön düzenleyiciler kullanılarak başlanır</a:t>
            </a:r>
            <a:r>
              <a:rPr lang="tr-TR" b="1" u="sng" dirty="0"/>
              <a:t>. </a:t>
            </a:r>
            <a:endParaRPr lang="en-US" dirty="0"/>
          </a:p>
          <a:p>
            <a:pPr lvl="0"/>
            <a:r>
              <a:rPr lang="tr-TR" b="1" dirty="0"/>
              <a:t>Açıklayıcı ön düzenleyiciler / örgütleyiciler</a:t>
            </a:r>
            <a:r>
              <a:rPr lang="tr-TR" b="1" dirty="0" smtClean="0"/>
              <a:t>:</a:t>
            </a:r>
            <a:r>
              <a:rPr lang="tr-TR" dirty="0" smtClean="0"/>
              <a:t> Yeni </a:t>
            </a:r>
            <a:r>
              <a:rPr lang="tr-TR" dirty="0"/>
              <a:t>konuların özetlenmesi, şemalarla konunun bölümleri ya da birimleri arasındaki ilişkilerin açıklanması </a:t>
            </a:r>
            <a:r>
              <a:rPr lang="tr-TR" dirty="0" smtClean="0"/>
              <a:t>(kavram haritası)</a:t>
            </a:r>
          </a:p>
          <a:p>
            <a:pPr lvl="0"/>
            <a:r>
              <a:rPr lang="tr-TR" dirty="0" smtClean="0"/>
              <a:t> </a:t>
            </a:r>
            <a:r>
              <a:rPr lang="tr-TR" b="1" dirty="0" smtClean="0"/>
              <a:t>Karşılaştırıcı </a:t>
            </a:r>
            <a:r>
              <a:rPr lang="tr-TR" b="1" dirty="0"/>
              <a:t>ön düzenleyiciler / örgütleyiciler: </a:t>
            </a:r>
            <a:r>
              <a:rPr lang="tr-TR" dirty="0"/>
              <a:t>Yeni</a:t>
            </a:r>
            <a:r>
              <a:rPr lang="tr-TR" b="1" dirty="0"/>
              <a:t> </a:t>
            </a:r>
            <a:r>
              <a:rPr lang="tr-TR" dirty="0"/>
              <a:t>bilgilerle ön bilgilerin karşılaştırılması için kullanılır. </a:t>
            </a:r>
            <a:endParaRPr lang="tr-TR" dirty="0" smtClean="0"/>
          </a:p>
          <a:p>
            <a:pPr marL="0" lvl="0" indent="0">
              <a:buNone/>
            </a:pPr>
            <a:endParaRPr lang="tr-TR" b="1" dirty="0" smtClean="0"/>
          </a:p>
          <a:p>
            <a:pPr marL="0" lvl="0" indent="0">
              <a:buNone/>
            </a:pPr>
            <a:r>
              <a:rPr lang="tr-TR" b="1" dirty="0" smtClean="0"/>
              <a:t>b</a:t>
            </a:r>
            <a:r>
              <a:rPr lang="tr-TR" b="1" dirty="0"/>
              <a:t>. Yeni konunun sunulması: </a:t>
            </a:r>
            <a:endParaRPr lang="tr-TR" b="1" dirty="0" smtClean="0"/>
          </a:p>
          <a:p>
            <a:r>
              <a:rPr lang="tr-TR" dirty="0" smtClean="0"/>
              <a:t>Öncenen iyi planlanan yeni </a:t>
            </a:r>
            <a:r>
              <a:rPr lang="tr-TR" dirty="0"/>
              <a:t>konu bu haliyle öğrencilere sunularak derse devam edilir. Dersin sunumunda görsel materyallerden yararlanılması önemlidir (grafik, şekil model vb.). Ayrıca öğrencilere açıklamalar yapılması örnekler verilmesi gereklidir</a:t>
            </a:r>
            <a:r>
              <a:rPr lang="tr-TR" dirty="0" smtClean="0"/>
              <a:t>.</a:t>
            </a:r>
          </a:p>
          <a:p>
            <a:pPr marL="0" indent="0">
              <a:buNone/>
            </a:pPr>
            <a:endParaRPr lang="en-US" dirty="0"/>
          </a:p>
          <a:p>
            <a:pPr marL="0" lvl="0" indent="0">
              <a:buNone/>
            </a:pPr>
            <a:r>
              <a:rPr lang="tr-TR" b="1" dirty="0"/>
              <a:t>c. Bilişsel yapının güçlendirilmesi (transfer):</a:t>
            </a:r>
            <a:r>
              <a:rPr lang="tr-TR" dirty="0"/>
              <a:t> </a:t>
            </a:r>
            <a:endParaRPr lang="tr-TR" dirty="0" smtClean="0"/>
          </a:p>
          <a:p>
            <a:r>
              <a:rPr lang="tr-TR" dirty="0" smtClean="0"/>
              <a:t>Öğrencilerin </a:t>
            </a:r>
            <a:r>
              <a:rPr lang="tr-TR" dirty="0"/>
              <a:t>a ve b adımlarında anlamlı olarak yapılandırdıkları varsayılan bilgilerle ilgili olarak kazanımlarını yeni örneklerle açıklaması, kendi düşüncelerini ortaya koyması, benzer örnekler ya da örnek olmayan örnekler </a:t>
            </a:r>
            <a:r>
              <a:rPr lang="tr-TR" dirty="0" smtClean="0"/>
              <a:t>vermesi.</a:t>
            </a:r>
            <a:endParaRPr lang="tr-TR" sz="2800" dirty="0" smtClean="0"/>
          </a:p>
          <a:p>
            <a:endParaRPr lang="en-US" dirty="0"/>
          </a:p>
        </p:txBody>
      </p:sp>
    </p:spTree>
    <p:extLst>
      <p:ext uri="{BB962C8B-B14F-4D97-AF65-F5344CB8AC3E}">
        <p14:creationId xmlns:p14="http://schemas.microsoft.com/office/powerpoint/2010/main" val="2580624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59276" y="5827594"/>
            <a:ext cx="1173719" cy="369332"/>
          </a:xfrm>
          <a:prstGeom prst="rect">
            <a:avLst/>
          </a:prstGeom>
          <a:noFill/>
        </p:spPr>
        <p:txBody>
          <a:bodyPr wrap="none" rtlCol="0">
            <a:spAutoFit/>
          </a:bodyPr>
          <a:lstStyle/>
          <a:p>
            <a:r>
              <a:rPr lang="tr-TR" dirty="0" smtClean="0"/>
              <a:t>KPSS-2013</a:t>
            </a:r>
            <a:endParaRPr lang="en-US" dirty="0"/>
          </a:p>
        </p:txBody>
      </p:sp>
      <p:sp>
        <p:nvSpPr>
          <p:cNvPr id="6" name="TextBox 5"/>
          <p:cNvSpPr txBox="1"/>
          <p:nvPr/>
        </p:nvSpPr>
        <p:spPr>
          <a:xfrm>
            <a:off x="9201073" y="6374524"/>
            <a:ext cx="933525" cy="369332"/>
          </a:xfrm>
          <a:prstGeom prst="rect">
            <a:avLst/>
          </a:prstGeom>
          <a:noFill/>
          <a:ln w="57150">
            <a:solidFill>
              <a:schemeClr val="tx1"/>
            </a:solidFill>
          </a:ln>
        </p:spPr>
        <p:txBody>
          <a:bodyPr wrap="none" rtlCol="0">
            <a:spAutoFit/>
          </a:bodyPr>
          <a:lstStyle/>
          <a:p>
            <a:r>
              <a:rPr lang="en-US" dirty="0" err="1" smtClean="0"/>
              <a:t>Cevap</a:t>
            </a:r>
            <a:r>
              <a:rPr lang="en-US" dirty="0"/>
              <a:t> </a:t>
            </a:r>
            <a:r>
              <a:rPr lang="tr-TR" dirty="0"/>
              <a:t>B</a:t>
            </a:r>
            <a:endParaRPr lang="en-US" dirty="0"/>
          </a:p>
        </p:txBody>
      </p:sp>
      <p:pic>
        <p:nvPicPr>
          <p:cNvPr id="2" name="Picture 1"/>
          <p:cNvPicPr>
            <a:picLocks noChangeAspect="1"/>
          </p:cNvPicPr>
          <p:nvPr/>
        </p:nvPicPr>
        <p:blipFill>
          <a:blip r:embed="rId2"/>
          <a:stretch>
            <a:fillRect/>
          </a:stretch>
        </p:blipFill>
        <p:spPr>
          <a:xfrm>
            <a:off x="95534" y="621394"/>
            <a:ext cx="8710528" cy="5575532"/>
          </a:xfrm>
          <a:prstGeom prst="rect">
            <a:avLst/>
          </a:prstGeom>
        </p:spPr>
      </p:pic>
    </p:spTree>
    <p:extLst>
      <p:ext uri="{BB962C8B-B14F-4D97-AF65-F5344CB8AC3E}">
        <p14:creationId xmlns:p14="http://schemas.microsoft.com/office/powerpoint/2010/main" val="337809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012" y="122830"/>
            <a:ext cx="11764370" cy="6851176"/>
          </a:xfrm>
        </p:spPr>
        <p:txBody>
          <a:bodyPr>
            <a:normAutofit/>
          </a:bodyPr>
          <a:lstStyle/>
          <a:p>
            <a:pPr marL="0" indent="0">
              <a:lnSpc>
                <a:spcPct val="100000"/>
              </a:lnSpc>
              <a:buNone/>
            </a:pPr>
            <a:r>
              <a:rPr lang="tr-TR" sz="3200" u="sng" dirty="0" smtClean="0"/>
              <a:t>Buluş Yolu</a:t>
            </a:r>
            <a:endParaRPr lang="tr-TR" sz="2600" dirty="0"/>
          </a:p>
          <a:p>
            <a:r>
              <a:rPr lang="tr-TR" sz="2600" dirty="0" smtClean="0"/>
              <a:t>Öğrencilerin </a:t>
            </a:r>
            <a:r>
              <a:rPr lang="tr-TR" sz="2600" dirty="0"/>
              <a:t>aktif oldukları bir öğrenme ortamında </a:t>
            </a:r>
            <a:r>
              <a:rPr lang="tr-TR" sz="2600" dirty="0" smtClean="0"/>
              <a:t>bilgiye kendilerinin ulaşır. </a:t>
            </a:r>
          </a:p>
          <a:p>
            <a:r>
              <a:rPr lang="tr-TR" sz="2600" dirty="0"/>
              <a:t>D</a:t>
            </a:r>
            <a:r>
              <a:rPr lang="tr-TR" sz="2600" dirty="0" smtClean="0"/>
              <a:t>ersin </a:t>
            </a:r>
            <a:r>
              <a:rPr lang="tr-TR" sz="2600" dirty="0"/>
              <a:t>başında öğrencilerin </a:t>
            </a:r>
            <a:r>
              <a:rPr lang="tr-TR" sz="2600" dirty="0" smtClean="0"/>
              <a:t>ilgi </a:t>
            </a:r>
            <a:r>
              <a:rPr lang="tr-TR" sz="2600" dirty="0"/>
              <a:t>ve motivasyona sahip olmalarını </a:t>
            </a:r>
            <a:r>
              <a:rPr lang="tr-TR" sz="2600" dirty="0" smtClean="0"/>
              <a:t>sağlanmalı</a:t>
            </a:r>
          </a:p>
          <a:p>
            <a:r>
              <a:rPr lang="tr-TR" sz="2600" dirty="0" smtClean="0"/>
              <a:t>Çoğunlukla</a:t>
            </a:r>
            <a:r>
              <a:rPr lang="tr-TR" sz="2600" b="1" dirty="0" smtClean="0"/>
              <a:t> </a:t>
            </a:r>
            <a:r>
              <a:rPr lang="tr-TR" sz="2600" b="1" u="sng" dirty="0"/>
              <a:t>kavrama düzeyi</a:t>
            </a:r>
            <a:r>
              <a:rPr lang="tr-TR" sz="2600" dirty="0"/>
              <a:t>ndeki kazanımlara ulaşmak için kullanılır. </a:t>
            </a:r>
            <a:endParaRPr lang="tr-TR" sz="2600" dirty="0" smtClean="0"/>
          </a:p>
          <a:p>
            <a:r>
              <a:rPr lang="tr-TR" sz="2600" dirty="0"/>
              <a:t>Ö</a:t>
            </a:r>
            <a:r>
              <a:rPr lang="tr-TR" sz="2600" dirty="0" smtClean="0"/>
              <a:t>ğretmenin </a:t>
            </a:r>
            <a:r>
              <a:rPr lang="tr-TR" sz="2600" dirty="0"/>
              <a:t>önceden bir hazırlık yaparak örneklerini belirlemesi gereklidir. </a:t>
            </a:r>
            <a:endParaRPr lang="tr-TR" sz="2600" dirty="0" smtClean="0"/>
          </a:p>
          <a:p>
            <a:r>
              <a:rPr lang="tr-TR" sz="2600" dirty="0" smtClean="0"/>
              <a:t>Öğretmen </a:t>
            </a:r>
            <a:r>
              <a:rPr lang="tr-TR" sz="2600" dirty="0"/>
              <a:t>ders sürecinde çok sayıda örnek ve zıt örnek kullanmalıdır. </a:t>
            </a:r>
            <a:endParaRPr lang="tr-TR" sz="2600" dirty="0" smtClean="0"/>
          </a:p>
          <a:p>
            <a:r>
              <a:rPr lang="tr-TR" sz="2600" dirty="0" smtClean="0"/>
              <a:t>Öğrenme </a:t>
            </a:r>
            <a:r>
              <a:rPr lang="tr-TR" sz="2600" dirty="0"/>
              <a:t>sürecinde kullanılan örneklerin dışında öğretmen bir açıklama yapmaz, ipuçları kullanarak öğrencileri yönlendirir. </a:t>
            </a:r>
            <a:endParaRPr lang="tr-TR" sz="2600" dirty="0" smtClean="0"/>
          </a:p>
          <a:p>
            <a:r>
              <a:rPr lang="tr-TR" sz="2600" dirty="0" smtClean="0"/>
              <a:t>Buluş </a:t>
            </a:r>
            <a:r>
              <a:rPr lang="tr-TR" sz="2600" dirty="0"/>
              <a:t>yoluyla öğretim stratejisi uzun zaman alabilir, hatta buluş gerçekleşmeyebilir. Bu sebeple öğretmenin süreçte sabırlı olması önemlidir</a:t>
            </a:r>
            <a:r>
              <a:rPr lang="tr-TR" sz="2600" dirty="0" smtClean="0"/>
              <a:t>. </a:t>
            </a:r>
          </a:p>
          <a:p>
            <a:r>
              <a:rPr lang="tr-TR" sz="2600" dirty="0" smtClean="0"/>
              <a:t>Bu </a:t>
            </a:r>
            <a:r>
              <a:rPr lang="tr-TR" sz="2600" dirty="0"/>
              <a:t>stratejide en çok kullanılan yaklaşımlar soru-cevap, zıt panel, büyük grup tartışması, küçük grup tartışması ve açık oturum’dur.</a:t>
            </a:r>
            <a:endParaRPr lang="en-US" sz="2600" dirty="0"/>
          </a:p>
          <a:p>
            <a:pPr marL="0" lvl="0" indent="0">
              <a:buNone/>
            </a:pPr>
            <a:endParaRPr lang="tr-TR" sz="2800" dirty="0" smtClean="0"/>
          </a:p>
          <a:p>
            <a:endParaRPr lang="en-US" dirty="0"/>
          </a:p>
        </p:txBody>
      </p:sp>
      <p:pic>
        <p:nvPicPr>
          <p:cNvPr id="2050" name="Picture 2" descr="http://users.metu.edu.tr/e133313/MCj04042730000%5b1%5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4650" y="1353995"/>
            <a:ext cx="1657350"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778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59276" y="5827594"/>
            <a:ext cx="1173719" cy="369332"/>
          </a:xfrm>
          <a:prstGeom prst="rect">
            <a:avLst/>
          </a:prstGeom>
          <a:noFill/>
        </p:spPr>
        <p:txBody>
          <a:bodyPr wrap="none" rtlCol="0">
            <a:spAutoFit/>
          </a:bodyPr>
          <a:lstStyle/>
          <a:p>
            <a:r>
              <a:rPr lang="tr-TR" dirty="0" smtClean="0"/>
              <a:t>KPSS-2013</a:t>
            </a:r>
            <a:endParaRPr lang="en-US" dirty="0"/>
          </a:p>
        </p:txBody>
      </p:sp>
      <p:sp>
        <p:nvSpPr>
          <p:cNvPr id="6" name="TextBox 5"/>
          <p:cNvSpPr txBox="1"/>
          <p:nvPr/>
        </p:nvSpPr>
        <p:spPr>
          <a:xfrm>
            <a:off x="9201073" y="6374524"/>
            <a:ext cx="941540" cy="369332"/>
          </a:xfrm>
          <a:prstGeom prst="rect">
            <a:avLst/>
          </a:prstGeom>
          <a:noFill/>
          <a:ln w="57150">
            <a:solidFill>
              <a:schemeClr val="tx1"/>
            </a:solidFill>
          </a:ln>
        </p:spPr>
        <p:txBody>
          <a:bodyPr wrap="none" rtlCol="0">
            <a:spAutoFit/>
          </a:bodyPr>
          <a:lstStyle/>
          <a:p>
            <a:r>
              <a:rPr lang="en-US" dirty="0" err="1" smtClean="0"/>
              <a:t>Cevap</a:t>
            </a:r>
            <a:r>
              <a:rPr lang="en-US" dirty="0"/>
              <a:t> </a:t>
            </a:r>
            <a:r>
              <a:rPr lang="tr-TR" dirty="0"/>
              <a:t>A</a:t>
            </a:r>
            <a:endParaRPr lang="en-US" dirty="0"/>
          </a:p>
        </p:txBody>
      </p:sp>
      <p:pic>
        <p:nvPicPr>
          <p:cNvPr id="2" name="Picture 1"/>
          <p:cNvPicPr>
            <a:picLocks noChangeAspect="1"/>
          </p:cNvPicPr>
          <p:nvPr/>
        </p:nvPicPr>
        <p:blipFill>
          <a:blip r:embed="rId2"/>
          <a:stretch>
            <a:fillRect/>
          </a:stretch>
        </p:blipFill>
        <p:spPr>
          <a:xfrm>
            <a:off x="-529989" y="353631"/>
            <a:ext cx="8485314" cy="5843295"/>
          </a:xfrm>
          <a:prstGeom prst="rect">
            <a:avLst/>
          </a:prstGeom>
        </p:spPr>
      </p:pic>
      <p:pic>
        <p:nvPicPr>
          <p:cNvPr id="4" name="Picture 3"/>
          <p:cNvPicPr>
            <a:picLocks noChangeAspect="1"/>
          </p:cNvPicPr>
          <p:nvPr/>
        </p:nvPicPr>
        <p:blipFill>
          <a:blip r:embed="rId3"/>
          <a:stretch>
            <a:fillRect/>
          </a:stretch>
        </p:blipFill>
        <p:spPr>
          <a:xfrm>
            <a:off x="7734370" y="1678674"/>
            <a:ext cx="4354544" cy="1737246"/>
          </a:xfrm>
          <a:prstGeom prst="rect">
            <a:avLst/>
          </a:prstGeom>
        </p:spPr>
      </p:pic>
    </p:spTree>
    <p:extLst>
      <p:ext uri="{BB962C8B-B14F-4D97-AF65-F5344CB8AC3E}">
        <p14:creationId xmlns:p14="http://schemas.microsoft.com/office/powerpoint/2010/main" val="24751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011" y="122830"/>
            <a:ext cx="12064621" cy="6851176"/>
          </a:xfrm>
        </p:spPr>
        <p:txBody>
          <a:bodyPr>
            <a:normAutofit/>
          </a:bodyPr>
          <a:lstStyle/>
          <a:p>
            <a:pPr marL="0" indent="0">
              <a:lnSpc>
                <a:spcPct val="100000"/>
              </a:lnSpc>
              <a:buNone/>
            </a:pPr>
            <a:r>
              <a:rPr lang="tr-TR" sz="3200" u="sng" dirty="0" smtClean="0"/>
              <a:t>Araştırma-İnceleme Yolu</a:t>
            </a:r>
          </a:p>
          <a:p>
            <a:r>
              <a:rPr lang="tr-TR" sz="2600" dirty="0" smtClean="0"/>
              <a:t>öğrencileri </a:t>
            </a:r>
            <a:r>
              <a:rPr lang="tr-TR" sz="2600" dirty="0"/>
              <a:t>öğrenmenin merkezine </a:t>
            </a:r>
            <a:r>
              <a:rPr lang="tr-TR" sz="2600" dirty="0" smtClean="0"/>
              <a:t>alır ve üst </a:t>
            </a:r>
            <a:r>
              <a:rPr lang="tr-TR" sz="2600" dirty="0"/>
              <a:t>düzey becerilerin geliştirilmesi için </a:t>
            </a:r>
            <a:r>
              <a:rPr lang="tr-TR" sz="2600" dirty="0" smtClean="0"/>
              <a:t>kullanılır</a:t>
            </a:r>
            <a:r>
              <a:rPr lang="tr-TR" sz="2600" dirty="0"/>
              <a:t>. </a:t>
            </a:r>
            <a:endParaRPr lang="tr-TR" sz="2600" dirty="0" smtClean="0"/>
          </a:p>
          <a:p>
            <a:r>
              <a:rPr lang="tr-TR" sz="2600" dirty="0" smtClean="0"/>
              <a:t>Araştırma </a:t>
            </a:r>
            <a:r>
              <a:rPr lang="tr-TR" sz="2600" dirty="0"/>
              <a:t>inceleme yoluyla öğretim yaklaşımında öğrencilerin bir problemi çözmede bilimsel problem çözme adımlarını etkin olarak kullanmaları gerekir. </a:t>
            </a:r>
            <a:endParaRPr lang="tr-TR" sz="2600" dirty="0" smtClean="0"/>
          </a:p>
          <a:p>
            <a:r>
              <a:rPr lang="tr-TR" sz="2600" dirty="0" smtClean="0"/>
              <a:t>Öğrencilerin </a:t>
            </a:r>
            <a:r>
              <a:rPr lang="tr-TR" sz="2600" dirty="0"/>
              <a:t>sadece sınıf içinde </a:t>
            </a:r>
            <a:r>
              <a:rPr lang="tr-TR" sz="2600" dirty="0" smtClean="0"/>
              <a:t>değil </a:t>
            </a:r>
            <a:r>
              <a:rPr lang="tr-TR" sz="2600" dirty="0"/>
              <a:t>sınıf dışında da çalışmalar </a:t>
            </a:r>
            <a:r>
              <a:rPr lang="tr-TR" sz="2600" dirty="0" smtClean="0"/>
              <a:t>yapar.</a:t>
            </a:r>
          </a:p>
          <a:p>
            <a:r>
              <a:rPr lang="tr-TR" sz="2600" dirty="0" smtClean="0"/>
              <a:t>Öğrenciler </a:t>
            </a:r>
            <a:r>
              <a:rPr lang="tr-TR" sz="2600" dirty="0"/>
              <a:t>bir probleme çözüm oluşturmada etkin / aktif olarak rol aldıkları için bu yaklaşımın kullanılması </a:t>
            </a:r>
            <a:r>
              <a:rPr lang="tr-TR" sz="2600" u="sng" dirty="0"/>
              <a:t>en az uygulama düzeyi</a:t>
            </a:r>
            <a:r>
              <a:rPr lang="tr-TR" sz="2600" dirty="0"/>
              <a:t>ndeki kazanımlara ulaşmak için uygundur. </a:t>
            </a:r>
            <a:endParaRPr lang="tr-TR" sz="2600" dirty="0" smtClean="0"/>
          </a:p>
          <a:p>
            <a:r>
              <a:rPr lang="tr-TR" sz="2600" dirty="0" smtClean="0"/>
              <a:t>öğretmenin problemi seçer </a:t>
            </a:r>
            <a:r>
              <a:rPr lang="tr-TR" sz="2600" dirty="0"/>
              <a:t>ve öğrencilere rehberlik yapmaktır. </a:t>
            </a:r>
            <a:endParaRPr lang="tr-TR" sz="2600" dirty="0" smtClean="0"/>
          </a:p>
          <a:p>
            <a:r>
              <a:rPr lang="tr-TR" sz="2600" dirty="0" smtClean="0"/>
              <a:t>öğretmen süreci yapılandırır.</a:t>
            </a:r>
            <a:r>
              <a:rPr lang="tr-TR" sz="2600" dirty="0"/>
              <a:t> </a:t>
            </a:r>
            <a:endParaRPr lang="tr-TR" sz="2600" dirty="0" smtClean="0"/>
          </a:p>
          <a:p>
            <a:pPr marL="0" indent="0">
              <a:buNone/>
            </a:pPr>
            <a:endParaRPr lang="tr-TR" sz="2600" dirty="0" smtClean="0"/>
          </a:p>
          <a:p>
            <a:pPr marL="0" indent="0">
              <a:buNone/>
            </a:pPr>
            <a:endParaRPr lang="en-US" sz="2600" dirty="0"/>
          </a:p>
          <a:p>
            <a:r>
              <a:rPr lang="tr-TR" sz="2600" dirty="0"/>
              <a:t>Bu yaklaşımda öğrencilerin problem çözerken aşağıdaki adımları kullanması gereklidir. Bu adımlar doktor-hasta ilişkisinden örnekler verilerek açıklanmıştır. </a:t>
            </a:r>
            <a:endParaRPr lang="en-US" sz="2600" dirty="0"/>
          </a:p>
          <a:p>
            <a:pPr marL="0" lvl="0" indent="0">
              <a:buNone/>
            </a:pPr>
            <a:endParaRPr lang="tr-TR" sz="2800" dirty="0" smtClean="0"/>
          </a:p>
          <a:p>
            <a:endParaRPr lang="en-US" dirty="0"/>
          </a:p>
        </p:txBody>
      </p:sp>
      <p:pic>
        <p:nvPicPr>
          <p:cNvPr id="3074" name="Picture 2" descr="http://berrakkres.com/public_depo/dosyalar/bfa4c6035b24f1b89d39621b7523edb3/DDDD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9951" y="4040525"/>
            <a:ext cx="2082658" cy="1668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554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011" y="122830"/>
            <a:ext cx="12064621" cy="6851176"/>
          </a:xfrm>
        </p:spPr>
        <p:txBody>
          <a:bodyPr>
            <a:normAutofit/>
          </a:bodyPr>
          <a:lstStyle/>
          <a:p>
            <a:pPr marL="514350" lvl="0" indent="-514350">
              <a:buFont typeface="+mj-lt"/>
              <a:buAutoNum type="arabicPeriod"/>
            </a:pPr>
            <a:r>
              <a:rPr lang="tr-TR" sz="2600" b="1" dirty="0"/>
              <a:t>Problemi hissetme / </a:t>
            </a:r>
            <a:r>
              <a:rPr lang="tr-TR" sz="2600" b="1" dirty="0" smtClean="0"/>
              <a:t>fark etme:</a:t>
            </a:r>
            <a:r>
              <a:rPr lang="tr-TR" sz="2600" dirty="0" smtClean="0"/>
              <a:t> </a:t>
            </a:r>
            <a:r>
              <a:rPr lang="tr-TR" sz="2600" dirty="0"/>
              <a:t>Örn: Doktorun hastadan problemi dinlemesi.</a:t>
            </a:r>
            <a:endParaRPr lang="en-US" sz="2600" dirty="0"/>
          </a:p>
          <a:p>
            <a:pPr marL="514350" lvl="0" indent="-514350">
              <a:buFont typeface="+mj-lt"/>
              <a:buAutoNum type="arabicPeriod"/>
            </a:pPr>
            <a:r>
              <a:rPr lang="tr-TR" sz="2600" b="1" dirty="0"/>
              <a:t>Problem durumunu tanımlama ve </a:t>
            </a:r>
            <a:r>
              <a:rPr lang="tr-TR" sz="2600" b="1" dirty="0" smtClean="0"/>
              <a:t>sınıflandırma:</a:t>
            </a:r>
            <a:r>
              <a:rPr lang="tr-TR" sz="2600" dirty="0" smtClean="0"/>
              <a:t> </a:t>
            </a:r>
            <a:r>
              <a:rPr lang="tr-TR" sz="2600" dirty="0"/>
              <a:t>Örn: Doktorun hastaya çeşitli sorular sorması ve problemin sınırlıklarını belirlemesi.</a:t>
            </a:r>
            <a:endParaRPr lang="en-US" sz="2600" dirty="0"/>
          </a:p>
          <a:p>
            <a:pPr marL="514350" lvl="0" indent="-514350">
              <a:buFont typeface="+mj-lt"/>
              <a:buAutoNum type="arabicPeriod"/>
            </a:pPr>
            <a:r>
              <a:rPr lang="tr-TR" sz="2600" b="1" dirty="0" smtClean="0"/>
              <a:t>Hipotez kurma</a:t>
            </a:r>
            <a:r>
              <a:rPr lang="tr-TR" sz="2600" b="1" dirty="0"/>
              <a:t>:</a:t>
            </a:r>
            <a:r>
              <a:rPr lang="tr-TR" sz="2600" dirty="0"/>
              <a:t> Örn: Doktorun ilk </a:t>
            </a:r>
            <a:r>
              <a:rPr lang="tr-TR" sz="2600" dirty="0" smtClean="0"/>
              <a:t>iki </a:t>
            </a:r>
            <a:r>
              <a:rPr lang="tr-TR" sz="2600" dirty="0"/>
              <a:t>adımda edindiği bilgilerle olası hastalıkları zihninde oluşturması.</a:t>
            </a:r>
            <a:endParaRPr lang="en-US" sz="2600" dirty="0"/>
          </a:p>
          <a:p>
            <a:pPr marL="514350" lvl="0" indent="-514350">
              <a:buFont typeface="+mj-lt"/>
              <a:buAutoNum type="arabicPeriod"/>
            </a:pPr>
            <a:r>
              <a:rPr lang="tr-TR" sz="2600" b="1" dirty="0"/>
              <a:t>V</a:t>
            </a:r>
            <a:r>
              <a:rPr lang="tr-TR" sz="2600" b="1" dirty="0" smtClean="0"/>
              <a:t>eri toplama</a:t>
            </a:r>
            <a:r>
              <a:rPr lang="tr-TR" sz="2600" b="1" dirty="0"/>
              <a:t>:</a:t>
            </a:r>
            <a:r>
              <a:rPr lang="tr-TR" sz="2600" dirty="0"/>
              <a:t> Örn: Doktorun kan, idrar tahlili, film vb. veriler toplaması.</a:t>
            </a:r>
            <a:endParaRPr lang="en-US" sz="2600" dirty="0"/>
          </a:p>
          <a:p>
            <a:pPr marL="514350" lvl="0" indent="-514350">
              <a:buFont typeface="+mj-lt"/>
              <a:buAutoNum type="arabicPeriod"/>
            </a:pPr>
            <a:r>
              <a:rPr lang="tr-TR" sz="2600" b="1" dirty="0" smtClean="0"/>
              <a:t>Verilerin analizi ve hipotezlerin </a:t>
            </a:r>
            <a:r>
              <a:rPr lang="tr-TR" sz="2600" b="1" dirty="0"/>
              <a:t>(denenceleri) </a:t>
            </a:r>
            <a:r>
              <a:rPr lang="tr-TR" sz="2600" b="1" dirty="0" smtClean="0"/>
              <a:t>sınanması:</a:t>
            </a:r>
            <a:r>
              <a:rPr lang="tr-TR" sz="2600" dirty="0" smtClean="0"/>
              <a:t> </a:t>
            </a:r>
            <a:r>
              <a:rPr lang="tr-TR" sz="2600" dirty="0"/>
              <a:t>Örn: Doktorun 4. adımda zihninde oluşturduğu hipotezlerle verilerin yorumlarını karşılaştırması.</a:t>
            </a:r>
            <a:endParaRPr lang="en-US" sz="2600" dirty="0"/>
          </a:p>
          <a:p>
            <a:pPr marL="514350" lvl="0" indent="-514350">
              <a:buFont typeface="+mj-lt"/>
              <a:buAutoNum type="arabicPeriod"/>
            </a:pPr>
            <a:r>
              <a:rPr lang="tr-TR" sz="2600" b="1" dirty="0"/>
              <a:t>Çözüme </a:t>
            </a:r>
            <a:r>
              <a:rPr lang="tr-TR" sz="2600" b="1" dirty="0" smtClean="0"/>
              <a:t>ulaşma, uygulama </a:t>
            </a:r>
            <a:r>
              <a:rPr lang="tr-TR" sz="2600" b="1" dirty="0"/>
              <a:t>ve sonuçlandırma:</a:t>
            </a:r>
            <a:r>
              <a:rPr lang="tr-TR" sz="2600" dirty="0"/>
              <a:t> Örn: Doktorun hastalığın tedavisi için gerekli ilaçları yazması.</a:t>
            </a:r>
            <a:endParaRPr lang="en-US" sz="2600" dirty="0"/>
          </a:p>
          <a:p>
            <a:pPr marL="0" lvl="0" indent="0">
              <a:buNone/>
            </a:pPr>
            <a:endParaRPr lang="tr-TR" sz="2800" dirty="0" smtClean="0"/>
          </a:p>
          <a:p>
            <a:endParaRPr lang="en-US" dirty="0"/>
          </a:p>
        </p:txBody>
      </p:sp>
      <p:pic>
        <p:nvPicPr>
          <p:cNvPr id="4098" name="Picture 2" descr="http://www.clker.com/cliparts/8/6/7/N/d/f/doctor-with-patient-m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2530" y="4367283"/>
            <a:ext cx="2181510" cy="2115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613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3572</TotalTime>
  <Words>2086</Words>
  <Application>Microsoft Office PowerPoint</Application>
  <PresentationFormat>Geniş ekran</PresentationFormat>
  <Paragraphs>162</Paragraphs>
  <Slides>27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27</vt:i4>
      </vt:variant>
    </vt:vector>
  </HeadingPairs>
  <TitlesOfParts>
    <vt:vector size="31" baseType="lpstr">
      <vt:lpstr>Arial</vt:lpstr>
      <vt:lpstr>Calibri</vt:lpstr>
      <vt:lpstr>Calibri Light</vt:lpstr>
      <vt:lpstr>Office Theme</vt:lpstr>
      <vt:lpstr>Öğretim İlke ve Yöntemleri</vt:lpstr>
      <vt:lpstr>Bu Hafta (Ünite 7-Öğretim Yöntem ve Teknikleri)</vt:lpstr>
      <vt:lpstr>Öğretim Stratejileri</vt:lpstr>
      <vt:lpstr>PowerPoint Sunusu</vt:lpstr>
      <vt:lpstr>PowerPoint Sunusu</vt:lpstr>
      <vt:lpstr>PowerPoint Sunusu</vt:lpstr>
      <vt:lpstr>PowerPoint Sunusu</vt:lpstr>
      <vt:lpstr>PowerPoint Sunusu</vt:lpstr>
      <vt:lpstr>PowerPoint Sunusu</vt:lpstr>
      <vt:lpstr>Yöntem Seçimini Etkileyen Faktörler</vt:lpstr>
      <vt:lpstr>PowerPoint Sunusu</vt:lpstr>
      <vt:lpstr>PowerPoint Sunusu</vt:lpstr>
      <vt:lpstr>Öğretim Yöntemleri</vt:lpstr>
      <vt:lpstr>PowerPoint Sunusu</vt:lpstr>
      <vt:lpstr>PowerPoint Sunusu</vt:lpstr>
      <vt:lpstr>2. Problem Çözme Yöntemi</vt:lpstr>
      <vt:lpstr>3. Tartışma Yöntemi</vt:lpstr>
      <vt:lpstr>Tartışma Teknikleri</vt:lpstr>
      <vt:lpstr>PowerPoint Sunusu</vt:lpstr>
      <vt:lpstr>PowerPoint Sunusu</vt:lpstr>
      <vt:lpstr>4. Örnek Olay Yöntemi</vt:lpstr>
      <vt:lpstr>5. Gösterip-Yaptırma Yöntemi</vt:lpstr>
      <vt:lpstr>PowerPoint Sunusu</vt:lpstr>
      <vt:lpstr>6. Proje Temelli Öğrenme</vt:lpstr>
      <vt:lpstr>PowerPoint Sunusu</vt:lpstr>
      <vt:lpstr>7. İşbirliğine Dayalı Öğrenme</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Öğretim İlke ve Yöntemleri</dc:title>
  <dc:creator>THOSHIBA</dc:creator>
  <cp:lastModifiedBy>THOSHIBA</cp:lastModifiedBy>
  <cp:revision>202</cp:revision>
  <dcterms:created xsi:type="dcterms:W3CDTF">2015-12-09T05:17:49Z</dcterms:created>
  <dcterms:modified xsi:type="dcterms:W3CDTF">2017-11-27T10:43:25Z</dcterms:modified>
</cp:coreProperties>
</file>